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9"/>
  </p:notesMasterIdLst>
  <p:sldIdLst>
    <p:sldId id="256" r:id="rId2"/>
    <p:sldId id="257" r:id="rId3"/>
    <p:sldId id="292" r:id="rId4"/>
    <p:sldId id="281" r:id="rId5"/>
    <p:sldId id="261" r:id="rId6"/>
    <p:sldId id="260" r:id="rId7"/>
    <p:sldId id="263" r:id="rId8"/>
    <p:sldId id="265" r:id="rId9"/>
    <p:sldId id="272" r:id="rId10"/>
    <p:sldId id="269" r:id="rId11"/>
    <p:sldId id="273" r:id="rId12"/>
    <p:sldId id="290" r:id="rId13"/>
    <p:sldId id="291" r:id="rId14"/>
    <p:sldId id="285" r:id="rId15"/>
    <p:sldId id="286" r:id="rId16"/>
    <p:sldId id="289" r:id="rId17"/>
    <p:sldId id="288"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Pacheco" initials="RP" lastIdx="1" clrIdx="0">
    <p:extLst>
      <p:ext uri="{19B8F6BF-5375-455C-9EA6-DF929625EA0E}">
        <p15:presenceInfo xmlns:p15="http://schemas.microsoft.com/office/powerpoint/2012/main" userId="S-1-5-21-1662211547-892363575-2006921309-14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114" d="100"/>
          <a:sy n="114" d="100"/>
        </p:scale>
        <p:origin x="432"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mailto:kkeeton@mnu.edu" TargetMode="External"/><Relationship Id="rId1" Type="http://schemas.openxmlformats.org/officeDocument/2006/relationships/hyperlink" Target="mailto:dsrinones@mnu.edu"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kkeeton@mnu.edu" TargetMode="External"/><Relationship Id="rId1" Type="http://schemas.openxmlformats.org/officeDocument/2006/relationships/hyperlink" Target="mailto:dsrinones@mnu.ed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B1CEE-B46E-4D06-A640-E2638E9766F9}" type="doc">
      <dgm:prSet loTypeId="urn:microsoft.com/office/officeart/2016/7/layout/ChevronBlockProcess" loCatId="process" qsTypeId="urn:microsoft.com/office/officeart/2005/8/quickstyle/simple4" qsCatId="simple" csTypeId="urn:microsoft.com/office/officeart/2005/8/colors/colorful2" csCatId="colorful" phldr="1"/>
      <dgm:spPr/>
      <dgm:t>
        <a:bodyPr/>
        <a:lstStyle/>
        <a:p>
          <a:endParaRPr lang="en-US"/>
        </a:p>
      </dgm:t>
    </dgm:pt>
    <dgm:pt modelId="{448BFC40-D2B1-4B3D-9F4D-D20350BC8511}">
      <dgm:prSet/>
      <dgm:spPr/>
      <dgm:t>
        <a:bodyPr/>
        <a:lstStyle/>
        <a:p>
          <a:r>
            <a:rPr lang="en-US"/>
            <a:t>Director of Residential Life: Daniel Rincones</a:t>
          </a:r>
        </a:p>
      </dgm:t>
    </dgm:pt>
    <dgm:pt modelId="{FBEED17B-D9AF-49E2-B9AA-CBD281D25212}" type="parTrans" cxnId="{D90052C7-2FFF-4D04-AC55-B29C7A6DA10E}">
      <dgm:prSet/>
      <dgm:spPr/>
      <dgm:t>
        <a:bodyPr/>
        <a:lstStyle/>
        <a:p>
          <a:endParaRPr lang="en-US"/>
        </a:p>
      </dgm:t>
    </dgm:pt>
    <dgm:pt modelId="{2F4F9CD0-F995-4315-B734-2FAEEB853D2D}" type="sibTrans" cxnId="{D90052C7-2FFF-4D04-AC55-B29C7A6DA10E}">
      <dgm:prSet/>
      <dgm:spPr/>
      <dgm:t>
        <a:bodyPr/>
        <a:lstStyle/>
        <a:p>
          <a:endParaRPr lang="en-US"/>
        </a:p>
      </dgm:t>
    </dgm:pt>
    <dgm:pt modelId="{84B2D2BD-D664-4630-A92F-F13D16142A2E}">
      <dgm:prSet/>
      <dgm:spPr/>
      <dgm:t>
        <a:bodyPr/>
        <a:lstStyle/>
        <a:p>
          <a:r>
            <a:rPr lang="en-US" dirty="0"/>
            <a:t>Office: (913) 971-3297</a:t>
          </a:r>
        </a:p>
      </dgm:t>
    </dgm:pt>
    <dgm:pt modelId="{06001E14-DFB6-472E-ADBC-457637F32F04}" type="parTrans" cxnId="{F0FBB72C-1BB6-4494-BF26-7AB49FEEB763}">
      <dgm:prSet/>
      <dgm:spPr/>
      <dgm:t>
        <a:bodyPr/>
        <a:lstStyle/>
        <a:p>
          <a:endParaRPr lang="en-US"/>
        </a:p>
      </dgm:t>
    </dgm:pt>
    <dgm:pt modelId="{231DA919-1661-4685-BD0B-ACC2125C0CFC}" type="sibTrans" cxnId="{F0FBB72C-1BB6-4494-BF26-7AB49FEEB763}">
      <dgm:prSet/>
      <dgm:spPr/>
      <dgm:t>
        <a:bodyPr/>
        <a:lstStyle/>
        <a:p>
          <a:endParaRPr lang="en-US"/>
        </a:p>
      </dgm:t>
    </dgm:pt>
    <dgm:pt modelId="{1EF23797-695B-4412-B4F9-F0A84BCA1296}">
      <dgm:prSet/>
      <dgm:spPr/>
      <dgm:t>
        <a:bodyPr/>
        <a:lstStyle/>
        <a:p>
          <a:r>
            <a:rPr lang="en-US" dirty="0"/>
            <a:t>Email: </a:t>
          </a:r>
          <a:r>
            <a:rPr lang="en-US" dirty="0">
              <a:hlinkClick xmlns:r="http://schemas.openxmlformats.org/officeDocument/2006/relationships" r:id="rId1"/>
            </a:rPr>
            <a:t>dsrinones@mnu.edu</a:t>
          </a:r>
          <a:endParaRPr lang="en-US" dirty="0"/>
        </a:p>
      </dgm:t>
    </dgm:pt>
    <dgm:pt modelId="{83DDB175-BF9F-4E19-B53B-31C836117986}" type="parTrans" cxnId="{4FF1DD9B-04D4-4495-9372-53852DA47951}">
      <dgm:prSet/>
      <dgm:spPr/>
      <dgm:t>
        <a:bodyPr/>
        <a:lstStyle/>
        <a:p>
          <a:endParaRPr lang="en-US"/>
        </a:p>
      </dgm:t>
    </dgm:pt>
    <dgm:pt modelId="{2BBA0BBE-8CFE-46EB-8942-143B18449770}" type="sibTrans" cxnId="{4FF1DD9B-04D4-4495-9372-53852DA47951}">
      <dgm:prSet/>
      <dgm:spPr/>
      <dgm:t>
        <a:bodyPr/>
        <a:lstStyle/>
        <a:p>
          <a:endParaRPr lang="en-US"/>
        </a:p>
      </dgm:t>
    </dgm:pt>
    <dgm:pt modelId="{A812D7B1-3C48-424B-83F9-94D8479ADE18}">
      <dgm:prSet/>
      <dgm:spPr/>
      <dgm:t>
        <a:bodyPr/>
        <a:lstStyle/>
        <a:p>
          <a:r>
            <a:rPr lang="en-US"/>
            <a:t>Vice President of Student Development/Title IX Coordinator: Kristi Keeton</a:t>
          </a:r>
        </a:p>
      </dgm:t>
    </dgm:pt>
    <dgm:pt modelId="{0849601A-48F4-4EEF-9E69-AB277F4100A4}" type="parTrans" cxnId="{F3131234-0D33-414F-A489-3B45B9BE6282}">
      <dgm:prSet/>
      <dgm:spPr/>
      <dgm:t>
        <a:bodyPr/>
        <a:lstStyle/>
        <a:p>
          <a:endParaRPr lang="en-US"/>
        </a:p>
      </dgm:t>
    </dgm:pt>
    <dgm:pt modelId="{9314D4B2-1092-458B-B664-A7D8194B6AF0}" type="sibTrans" cxnId="{F3131234-0D33-414F-A489-3B45B9BE6282}">
      <dgm:prSet/>
      <dgm:spPr/>
      <dgm:t>
        <a:bodyPr/>
        <a:lstStyle/>
        <a:p>
          <a:endParaRPr lang="en-US"/>
        </a:p>
      </dgm:t>
    </dgm:pt>
    <dgm:pt modelId="{2575AB23-B250-4AD4-8D93-381537A30ED8}">
      <dgm:prSet/>
      <dgm:spPr/>
      <dgm:t>
        <a:bodyPr/>
        <a:lstStyle/>
        <a:p>
          <a:r>
            <a:rPr lang="en-US" dirty="0"/>
            <a:t>Office: (913) 971-3297</a:t>
          </a:r>
        </a:p>
      </dgm:t>
    </dgm:pt>
    <dgm:pt modelId="{9E71EA1F-1B91-490E-93E5-19E8946281CF}" type="parTrans" cxnId="{7A11D23E-4A9A-49F6-A2E6-6FF6A9C649F9}">
      <dgm:prSet/>
      <dgm:spPr/>
      <dgm:t>
        <a:bodyPr/>
        <a:lstStyle/>
        <a:p>
          <a:endParaRPr lang="en-US"/>
        </a:p>
      </dgm:t>
    </dgm:pt>
    <dgm:pt modelId="{00EC2218-3964-4428-BC20-9ABA16FCCFC5}" type="sibTrans" cxnId="{7A11D23E-4A9A-49F6-A2E6-6FF6A9C649F9}">
      <dgm:prSet/>
      <dgm:spPr/>
      <dgm:t>
        <a:bodyPr/>
        <a:lstStyle/>
        <a:p>
          <a:endParaRPr lang="en-US"/>
        </a:p>
      </dgm:t>
    </dgm:pt>
    <dgm:pt modelId="{BF233C6C-A9F4-4F22-A7C3-02CB7D1FB576}">
      <dgm:prSet/>
      <dgm:spPr/>
      <dgm:t>
        <a:bodyPr/>
        <a:lstStyle/>
        <a:p>
          <a:r>
            <a:rPr lang="en-US" dirty="0"/>
            <a:t>Email: </a:t>
          </a:r>
          <a:r>
            <a:rPr lang="en-US" dirty="0">
              <a:hlinkClick xmlns:r="http://schemas.openxmlformats.org/officeDocument/2006/relationships" r:id="rId2"/>
            </a:rPr>
            <a:t>kkeeton@mnu.edu</a:t>
          </a:r>
          <a:endParaRPr lang="en-US" dirty="0"/>
        </a:p>
      </dgm:t>
    </dgm:pt>
    <dgm:pt modelId="{747A7392-4654-499E-93F2-DC3B1300F253}" type="parTrans" cxnId="{F3680A67-A6A4-4A53-BD67-25D2ACAE8771}">
      <dgm:prSet/>
      <dgm:spPr/>
      <dgm:t>
        <a:bodyPr/>
        <a:lstStyle/>
        <a:p>
          <a:endParaRPr lang="en-US"/>
        </a:p>
      </dgm:t>
    </dgm:pt>
    <dgm:pt modelId="{5679AED3-C4AA-4C15-8261-A1D3CFA8A06B}" type="sibTrans" cxnId="{F3680A67-A6A4-4A53-BD67-25D2ACAE8771}">
      <dgm:prSet/>
      <dgm:spPr/>
      <dgm:t>
        <a:bodyPr/>
        <a:lstStyle/>
        <a:p>
          <a:endParaRPr lang="en-US"/>
        </a:p>
      </dgm:t>
    </dgm:pt>
    <dgm:pt modelId="{56859F0A-1C08-4342-88AC-70A49E9317BD}">
      <dgm:prSet/>
      <dgm:spPr/>
      <dgm:t>
        <a:bodyPr/>
        <a:lstStyle/>
        <a:p>
          <a:r>
            <a:rPr lang="en-US" dirty="0"/>
            <a:t>Location: Campus Center</a:t>
          </a:r>
        </a:p>
      </dgm:t>
    </dgm:pt>
    <dgm:pt modelId="{2E8B5737-E5CA-4733-91BD-4FA929FFA455}" type="parTrans" cxnId="{EA6ADF0D-504E-49AF-835B-77AF26F09903}">
      <dgm:prSet/>
      <dgm:spPr/>
      <dgm:t>
        <a:bodyPr/>
        <a:lstStyle/>
        <a:p>
          <a:endParaRPr lang="en-US"/>
        </a:p>
      </dgm:t>
    </dgm:pt>
    <dgm:pt modelId="{E4FD7450-14BD-4D5E-8F52-4C5A7F6E12C1}" type="sibTrans" cxnId="{EA6ADF0D-504E-49AF-835B-77AF26F09903}">
      <dgm:prSet/>
      <dgm:spPr/>
      <dgm:t>
        <a:bodyPr/>
        <a:lstStyle/>
        <a:p>
          <a:endParaRPr lang="en-US"/>
        </a:p>
      </dgm:t>
    </dgm:pt>
    <dgm:pt modelId="{7DBFB785-9F33-4DBD-A6F3-6BF371F1E9E2}">
      <dgm:prSet/>
      <dgm:spPr/>
      <dgm:t>
        <a:bodyPr/>
        <a:lstStyle/>
        <a:p>
          <a:r>
            <a:rPr lang="en-US" dirty="0"/>
            <a:t>Location: Campus Center</a:t>
          </a:r>
        </a:p>
      </dgm:t>
    </dgm:pt>
    <dgm:pt modelId="{31F0D660-E066-4FA6-BBC1-E75EE0ABA28C}" type="parTrans" cxnId="{B558AD4B-8D82-4FF3-920C-706F9FAE6A66}">
      <dgm:prSet/>
      <dgm:spPr/>
      <dgm:t>
        <a:bodyPr/>
        <a:lstStyle/>
        <a:p>
          <a:endParaRPr lang="en-US"/>
        </a:p>
      </dgm:t>
    </dgm:pt>
    <dgm:pt modelId="{2A395CC9-14DC-4ED8-A911-93F8FE35AD30}" type="sibTrans" cxnId="{B558AD4B-8D82-4FF3-920C-706F9FAE6A66}">
      <dgm:prSet/>
      <dgm:spPr/>
      <dgm:t>
        <a:bodyPr/>
        <a:lstStyle/>
        <a:p>
          <a:endParaRPr lang="en-US"/>
        </a:p>
      </dgm:t>
    </dgm:pt>
    <dgm:pt modelId="{0CA5ED04-71BF-41DE-AFD8-A6D70733DE4B}" type="pres">
      <dgm:prSet presAssocID="{5C0B1CEE-B46E-4D06-A640-E2638E9766F9}" presName="Name0" presStyleCnt="0">
        <dgm:presLayoutVars>
          <dgm:dir/>
          <dgm:animLvl val="lvl"/>
          <dgm:resizeHandles val="exact"/>
        </dgm:presLayoutVars>
      </dgm:prSet>
      <dgm:spPr/>
    </dgm:pt>
    <dgm:pt modelId="{898538E4-3723-4119-9609-3F23DB1A51A0}" type="pres">
      <dgm:prSet presAssocID="{448BFC40-D2B1-4B3D-9F4D-D20350BC8511}" presName="composite" presStyleCnt="0"/>
      <dgm:spPr/>
    </dgm:pt>
    <dgm:pt modelId="{AB62A48E-07AB-4F4F-80A1-25204D79077D}" type="pres">
      <dgm:prSet presAssocID="{448BFC40-D2B1-4B3D-9F4D-D20350BC8511}" presName="parTx" presStyleLbl="alignNode1" presStyleIdx="0" presStyleCnt="2">
        <dgm:presLayoutVars>
          <dgm:chMax val="0"/>
          <dgm:chPref val="0"/>
        </dgm:presLayoutVars>
      </dgm:prSet>
      <dgm:spPr/>
    </dgm:pt>
    <dgm:pt modelId="{4CA2CF17-9657-476A-AFF9-D887FD46AB3E}" type="pres">
      <dgm:prSet presAssocID="{448BFC40-D2B1-4B3D-9F4D-D20350BC8511}" presName="desTx" presStyleLbl="alignAccFollowNode1" presStyleIdx="0" presStyleCnt="2">
        <dgm:presLayoutVars/>
      </dgm:prSet>
      <dgm:spPr/>
    </dgm:pt>
    <dgm:pt modelId="{9524C064-B1D8-4E90-BA48-661CFECE5126}" type="pres">
      <dgm:prSet presAssocID="{2F4F9CD0-F995-4315-B734-2FAEEB853D2D}" presName="space" presStyleCnt="0"/>
      <dgm:spPr/>
    </dgm:pt>
    <dgm:pt modelId="{BDE3D6B7-FC4F-439B-9FFF-B2C91CB55453}" type="pres">
      <dgm:prSet presAssocID="{A812D7B1-3C48-424B-83F9-94D8479ADE18}" presName="composite" presStyleCnt="0"/>
      <dgm:spPr/>
    </dgm:pt>
    <dgm:pt modelId="{B12D519A-D2DE-4178-A482-E4EB1551D8E9}" type="pres">
      <dgm:prSet presAssocID="{A812D7B1-3C48-424B-83F9-94D8479ADE18}" presName="parTx" presStyleLbl="alignNode1" presStyleIdx="1" presStyleCnt="2">
        <dgm:presLayoutVars>
          <dgm:chMax val="0"/>
          <dgm:chPref val="0"/>
        </dgm:presLayoutVars>
      </dgm:prSet>
      <dgm:spPr/>
    </dgm:pt>
    <dgm:pt modelId="{413A02A2-2A12-4AFE-8ED3-6B8DE8B22EF4}" type="pres">
      <dgm:prSet presAssocID="{A812D7B1-3C48-424B-83F9-94D8479ADE18}" presName="desTx" presStyleLbl="alignAccFollowNode1" presStyleIdx="1" presStyleCnt="2">
        <dgm:presLayoutVars/>
      </dgm:prSet>
      <dgm:spPr/>
    </dgm:pt>
  </dgm:ptLst>
  <dgm:cxnLst>
    <dgm:cxn modelId="{EECE2D08-784B-4286-8379-F44EAB94B8C0}" type="presOf" srcId="{448BFC40-D2B1-4B3D-9F4D-D20350BC8511}" destId="{AB62A48E-07AB-4F4F-80A1-25204D79077D}" srcOrd="0" destOrd="0" presId="urn:microsoft.com/office/officeart/2016/7/layout/ChevronBlockProcess"/>
    <dgm:cxn modelId="{EA6ADF0D-504E-49AF-835B-77AF26F09903}" srcId="{448BFC40-D2B1-4B3D-9F4D-D20350BC8511}" destId="{56859F0A-1C08-4342-88AC-70A49E9317BD}" srcOrd="1" destOrd="0" parTransId="{2E8B5737-E5CA-4733-91BD-4FA929FFA455}" sibTransId="{E4FD7450-14BD-4D5E-8F52-4C5A7F6E12C1}"/>
    <dgm:cxn modelId="{F0FBB72C-1BB6-4494-BF26-7AB49FEEB763}" srcId="{448BFC40-D2B1-4B3D-9F4D-D20350BC8511}" destId="{84B2D2BD-D664-4630-A92F-F13D16142A2E}" srcOrd="0" destOrd="0" parTransId="{06001E14-DFB6-472E-ADBC-457637F32F04}" sibTransId="{231DA919-1661-4685-BD0B-ACC2125C0CFC}"/>
    <dgm:cxn modelId="{F3131234-0D33-414F-A489-3B45B9BE6282}" srcId="{5C0B1CEE-B46E-4D06-A640-E2638E9766F9}" destId="{A812D7B1-3C48-424B-83F9-94D8479ADE18}" srcOrd="1" destOrd="0" parTransId="{0849601A-48F4-4EEF-9E69-AB277F4100A4}" sibTransId="{9314D4B2-1092-458B-B664-A7D8194B6AF0}"/>
    <dgm:cxn modelId="{7A11D23E-4A9A-49F6-A2E6-6FF6A9C649F9}" srcId="{A812D7B1-3C48-424B-83F9-94D8479ADE18}" destId="{2575AB23-B250-4AD4-8D93-381537A30ED8}" srcOrd="0" destOrd="0" parTransId="{9E71EA1F-1B91-490E-93E5-19E8946281CF}" sibTransId="{00EC2218-3964-4428-BC20-9ABA16FCCFC5}"/>
    <dgm:cxn modelId="{F3680A67-A6A4-4A53-BD67-25D2ACAE8771}" srcId="{A812D7B1-3C48-424B-83F9-94D8479ADE18}" destId="{BF233C6C-A9F4-4F22-A7C3-02CB7D1FB576}" srcOrd="2" destOrd="0" parTransId="{747A7392-4654-499E-93F2-DC3B1300F253}" sibTransId="{5679AED3-C4AA-4C15-8261-A1D3CFA8A06B}"/>
    <dgm:cxn modelId="{B558AD4B-8D82-4FF3-920C-706F9FAE6A66}" srcId="{A812D7B1-3C48-424B-83F9-94D8479ADE18}" destId="{7DBFB785-9F33-4DBD-A6F3-6BF371F1E9E2}" srcOrd="1" destOrd="0" parTransId="{31F0D660-E066-4FA6-BBC1-E75EE0ABA28C}" sibTransId="{2A395CC9-14DC-4ED8-A911-93F8FE35AD30}"/>
    <dgm:cxn modelId="{CCF72F6C-079B-4A03-8AE1-75ED531716D1}" type="presOf" srcId="{BF233C6C-A9F4-4F22-A7C3-02CB7D1FB576}" destId="{413A02A2-2A12-4AFE-8ED3-6B8DE8B22EF4}" srcOrd="0" destOrd="2" presId="urn:microsoft.com/office/officeart/2016/7/layout/ChevronBlockProcess"/>
    <dgm:cxn modelId="{2424968B-7571-43C2-A58E-B43F3621977D}" type="presOf" srcId="{84B2D2BD-D664-4630-A92F-F13D16142A2E}" destId="{4CA2CF17-9657-476A-AFF9-D887FD46AB3E}" srcOrd="0" destOrd="0" presId="urn:microsoft.com/office/officeart/2016/7/layout/ChevronBlockProcess"/>
    <dgm:cxn modelId="{4FF1DD9B-04D4-4495-9372-53852DA47951}" srcId="{448BFC40-D2B1-4B3D-9F4D-D20350BC8511}" destId="{1EF23797-695B-4412-B4F9-F0A84BCA1296}" srcOrd="2" destOrd="0" parTransId="{83DDB175-BF9F-4E19-B53B-31C836117986}" sibTransId="{2BBA0BBE-8CFE-46EB-8942-143B18449770}"/>
    <dgm:cxn modelId="{77FC499C-838A-4819-9E79-A59837FEB81C}" type="presOf" srcId="{A812D7B1-3C48-424B-83F9-94D8479ADE18}" destId="{B12D519A-D2DE-4178-A482-E4EB1551D8E9}" srcOrd="0" destOrd="0" presId="urn:microsoft.com/office/officeart/2016/7/layout/ChevronBlockProcess"/>
    <dgm:cxn modelId="{288363A1-C50E-46F9-B28A-33050516D267}" type="presOf" srcId="{2575AB23-B250-4AD4-8D93-381537A30ED8}" destId="{413A02A2-2A12-4AFE-8ED3-6B8DE8B22EF4}" srcOrd="0" destOrd="0" presId="urn:microsoft.com/office/officeart/2016/7/layout/ChevronBlockProcess"/>
    <dgm:cxn modelId="{D90052C7-2FFF-4D04-AC55-B29C7A6DA10E}" srcId="{5C0B1CEE-B46E-4D06-A640-E2638E9766F9}" destId="{448BFC40-D2B1-4B3D-9F4D-D20350BC8511}" srcOrd="0" destOrd="0" parTransId="{FBEED17B-D9AF-49E2-B9AA-CBD281D25212}" sibTransId="{2F4F9CD0-F995-4315-B734-2FAEEB853D2D}"/>
    <dgm:cxn modelId="{F30583CC-AA9D-4585-A417-22B1910875A6}" type="presOf" srcId="{7DBFB785-9F33-4DBD-A6F3-6BF371F1E9E2}" destId="{413A02A2-2A12-4AFE-8ED3-6B8DE8B22EF4}" srcOrd="0" destOrd="1" presId="urn:microsoft.com/office/officeart/2016/7/layout/ChevronBlockProcess"/>
    <dgm:cxn modelId="{12C5E6F2-E23D-4DFB-BA84-E3DEAE658918}" type="presOf" srcId="{5C0B1CEE-B46E-4D06-A640-E2638E9766F9}" destId="{0CA5ED04-71BF-41DE-AFD8-A6D70733DE4B}" srcOrd="0" destOrd="0" presId="urn:microsoft.com/office/officeart/2016/7/layout/ChevronBlockProcess"/>
    <dgm:cxn modelId="{830D49FB-9B17-4890-9888-5DF087847995}" type="presOf" srcId="{1EF23797-695B-4412-B4F9-F0A84BCA1296}" destId="{4CA2CF17-9657-476A-AFF9-D887FD46AB3E}" srcOrd="0" destOrd="2" presId="urn:microsoft.com/office/officeart/2016/7/layout/ChevronBlockProcess"/>
    <dgm:cxn modelId="{18B448FC-F241-455F-A6B8-4FF5B95674C2}" type="presOf" srcId="{56859F0A-1C08-4342-88AC-70A49E9317BD}" destId="{4CA2CF17-9657-476A-AFF9-D887FD46AB3E}" srcOrd="0" destOrd="1" presId="urn:microsoft.com/office/officeart/2016/7/layout/ChevronBlockProcess"/>
    <dgm:cxn modelId="{1FF0B249-225F-473F-ABED-AD6D54754554}" type="presParOf" srcId="{0CA5ED04-71BF-41DE-AFD8-A6D70733DE4B}" destId="{898538E4-3723-4119-9609-3F23DB1A51A0}" srcOrd="0" destOrd="0" presId="urn:microsoft.com/office/officeart/2016/7/layout/ChevronBlockProcess"/>
    <dgm:cxn modelId="{7B034D87-0245-44E3-978A-D35F4219FA30}" type="presParOf" srcId="{898538E4-3723-4119-9609-3F23DB1A51A0}" destId="{AB62A48E-07AB-4F4F-80A1-25204D79077D}" srcOrd="0" destOrd="0" presId="urn:microsoft.com/office/officeart/2016/7/layout/ChevronBlockProcess"/>
    <dgm:cxn modelId="{F36E35BD-C028-43F1-9F2A-77DDF09D6206}" type="presParOf" srcId="{898538E4-3723-4119-9609-3F23DB1A51A0}" destId="{4CA2CF17-9657-476A-AFF9-D887FD46AB3E}" srcOrd="1" destOrd="0" presId="urn:microsoft.com/office/officeart/2016/7/layout/ChevronBlockProcess"/>
    <dgm:cxn modelId="{BC27F798-C86F-4CD8-B939-2AAB0C39AFEE}" type="presParOf" srcId="{0CA5ED04-71BF-41DE-AFD8-A6D70733DE4B}" destId="{9524C064-B1D8-4E90-BA48-661CFECE5126}" srcOrd="1" destOrd="0" presId="urn:microsoft.com/office/officeart/2016/7/layout/ChevronBlockProcess"/>
    <dgm:cxn modelId="{B3B0316E-369D-4233-8E47-48C999B95B5B}" type="presParOf" srcId="{0CA5ED04-71BF-41DE-AFD8-A6D70733DE4B}" destId="{BDE3D6B7-FC4F-439B-9FFF-B2C91CB55453}" srcOrd="2" destOrd="0" presId="urn:microsoft.com/office/officeart/2016/7/layout/ChevronBlockProcess"/>
    <dgm:cxn modelId="{8A2EAC89-2525-4756-9778-5EAF76418E94}" type="presParOf" srcId="{BDE3D6B7-FC4F-439B-9FFF-B2C91CB55453}" destId="{B12D519A-D2DE-4178-A482-E4EB1551D8E9}" srcOrd="0" destOrd="0" presId="urn:microsoft.com/office/officeart/2016/7/layout/ChevronBlockProcess"/>
    <dgm:cxn modelId="{E4F4C543-A628-49C1-B979-96B848785568}" type="presParOf" srcId="{BDE3D6B7-FC4F-439B-9FFF-B2C91CB55453}" destId="{413A02A2-2A12-4AFE-8ED3-6B8DE8B22EF4}"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2A48E-07AB-4F4F-80A1-25204D79077D}">
      <dsp:nvSpPr>
        <dsp:cNvPr id="0" name=""/>
        <dsp:cNvSpPr/>
      </dsp:nvSpPr>
      <dsp:spPr>
        <a:xfrm>
          <a:off x="5600" y="753"/>
          <a:ext cx="5140786" cy="1542236"/>
        </a:xfrm>
        <a:prstGeom prst="chevron">
          <a:avLst>
            <a:gd name="adj" fmla="val 3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0423" tIns="190423" rIns="190423" bIns="190423" numCol="1" spcCol="1270" anchor="ctr" anchorCtr="0">
          <a:noAutofit/>
        </a:bodyPr>
        <a:lstStyle/>
        <a:p>
          <a:pPr marL="0" lvl="0" indent="0" algn="ctr" defTabSz="1200150">
            <a:lnSpc>
              <a:spcPct val="90000"/>
            </a:lnSpc>
            <a:spcBef>
              <a:spcPct val="0"/>
            </a:spcBef>
            <a:spcAft>
              <a:spcPct val="35000"/>
            </a:spcAft>
            <a:buNone/>
          </a:pPr>
          <a:r>
            <a:rPr lang="en-US" sz="2700" kern="1200"/>
            <a:t>Director of Residential Life: Daniel Rincones</a:t>
          </a:r>
        </a:p>
      </dsp:txBody>
      <dsp:txXfrm>
        <a:off x="468271" y="753"/>
        <a:ext cx="4215444" cy="1542236"/>
      </dsp:txXfrm>
    </dsp:sp>
    <dsp:sp modelId="{4CA2CF17-9657-476A-AFF9-D887FD46AB3E}">
      <dsp:nvSpPr>
        <dsp:cNvPr id="0" name=""/>
        <dsp:cNvSpPr/>
      </dsp:nvSpPr>
      <dsp:spPr>
        <a:xfrm>
          <a:off x="5600" y="1542989"/>
          <a:ext cx="4678116" cy="155823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9675" tIns="369675" rIns="369675" bIns="739350" numCol="1" spcCol="1270" anchor="t" anchorCtr="0">
          <a:noAutofit/>
        </a:bodyPr>
        <a:lstStyle/>
        <a:p>
          <a:pPr marL="0" lvl="0" indent="0" algn="l" defTabSz="488950">
            <a:lnSpc>
              <a:spcPct val="90000"/>
            </a:lnSpc>
            <a:spcBef>
              <a:spcPct val="0"/>
            </a:spcBef>
            <a:spcAft>
              <a:spcPct val="35000"/>
            </a:spcAft>
            <a:buNone/>
          </a:pPr>
          <a:r>
            <a:rPr lang="en-US" sz="1100" kern="1200" dirty="0"/>
            <a:t>Office: (913) 971-3297</a:t>
          </a:r>
        </a:p>
        <a:p>
          <a:pPr marL="0" lvl="0" indent="0" algn="l" defTabSz="488950">
            <a:lnSpc>
              <a:spcPct val="90000"/>
            </a:lnSpc>
            <a:spcBef>
              <a:spcPct val="0"/>
            </a:spcBef>
            <a:spcAft>
              <a:spcPct val="35000"/>
            </a:spcAft>
            <a:buNone/>
          </a:pPr>
          <a:r>
            <a:rPr lang="en-US" sz="1100" kern="1200" dirty="0"/>
            <a:t>Location: Campus Center</a:t>
          </a:r>
        </a:p>
        <a:p>
          <a:pPr marL="0" lvl="0" indent="0" algn="l" defTabSz="488950">
            <a:lnSpc>
              <a:spcPct val="90000"/>
            </a:lnSpc>
            <a:spcBef>
              <a:spcPct val="0"/>
            </a:spcBef>
            <a:spcAft>
              <a:spcPct val="35000"/>
            </a:spcAft>
            <a:buNone/>
          </a:pPr>
          <a:r>
            <a:rPr lang="en-US" sz="1100" kern="1200" dirty="0"/>
            <a:t>Email: </a:t>
          </a:r>
          <a:r>
            <a:rPr lang="en-US" sz="1100" kern="1200" dirty="0">
              <a:hlinkClick xmlns:r="http://schemas.openxmlformats.org/officeDocument/2006/relationships" r:id="rId1"/>
            </a:rPr>
            <a:t>dsrinones@mnu.edu</a:t>
          </a:r>
          <a:endParaRPr lang="en-US" sz="1100" kern="1200" dirty="0"/>
        </a:p>
      </dsp:txBody>
      <dsp:txXfrm>
        <a:off x="5600" y="1542989"/>
        <a:ext cx="4678116" cy="1558231"/>
      </dsp:txXfrm>
    </dsp:sp>
    <dsp:sp modelId="{B12D519A-D2DE-4178-A482-E4EB1551D8E9}">
      <dsp:nvSpPr>
        <dsp:cNvPr id="0" name=""/>
        <dsp:cNvSpPr/>
      </dsp:nvSpPr>
      <dsp:spPr>
        <a:xfrm>
          <a:off x="5095179" y="753"/>
          <a:ext cx="5140786" cy="1542236"/>
        </a:xfrm>
        <a:prstGeom prst="chevron">
          <a:avLst>
            <a:gd name="adj" fmla="val 30000"/>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0423" tIns="190423" rIns="190423" bIns="190423" numCol="1" spcCol="1270" anchor="ctr" anchorCtr="0">
          <a:noAutofit/>
        </a:bodyPr>
        <a:lstStyle/>
        <a:p>
          <a:pPr marL="0" lvl="0" indent="0" algn="ctr" defTabSz="1200150">
            <a:lnSpc>
              <a:spcPct val="90000"/>
            </a:lnSpc>
            <a:spcBef>
              <a:spcPct val="0"/>
            </a:spcBef>
            <a:spcAft>
              <a:spcPct val="35000"/>
            </a:spcAft>
            <a:buNone/>
          </a:pPr>
          <a:r>
            <a:rPr lang="en-US" sz="2700" kern="1200"/>
            <a:t>Vice President of Student Development/Title IX Coordinator: Kristi Keeton</a:t>
          </a:r>
        </a:p>
      </dsp:txBody>
      <dsp:txXfrm>
        <a:off x="5557850" y="753"/>
        <a:ext cx="4215444" cy="1542236"/>
      </dsp:txXfrm>
    </dsp:sp>
    <dsp:sp modelId="{413A02A2-2A12-4AFE-8ED3-6B8DE8B22EF4}">
      <dsp:nvSpPr>
        <dsp:cNvPr id="0" name=""/>
        <dsp:cNvSpPr/>
      </dsp:nvSpPr>
      <dsp:spPr>
        <a:xfrm>
          <a:off x="5095179" y="1542989"/>
          <a:ext cx="4678116" cy="1558231"/>
        </a:xfrm>
        <a:prstGeom prst="rect">
          <a:avLst/>
        </a:prstGeom>
        <a:solidFill>
          <a:schemeClr val="accent2">
            <a:tint val="40000"/>
            <a:alpha val="90000"/>
            <a:hueOff val="-10945986"/>
            <a:satOff val="31321"/>
            <a:lumOff val="-2084"/>
            <a:alphaOff val="0"/>
          </a:schemeClr>
        </a:solidFill>
        <a:ln w="6350" cap="flat" cmpd="sng" algn="ctr">
          <a:solidFill>
            <a:schemeClr val="accent2">
              <a:tint val="40000"/>
              <a:alpha val="90000"/>
              <a:hueOff val="-10945986"/>
              <a:satOff val="31321"/>
              <a:lumOff val="-20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9675" tIns="369675" rIns="369675" bIns="739350" numCol="1" spcCol="1270" anchor="t" anchorCtr="0">
          <a:noAutofit/>
        </a:bodyPr>
        <a:lstStyle/>
        <a:p>
          <a:pPr marL="0" lvl="0" indent="0" algn="l" defTabSz="488950">
            <a:lnSpc>
              <a:spcPct val="90000"/>
            </a:lnSpc>
            <a:spcBef>
              <a:spcPct val="0"/>
            </a:spcBef>
            <a:spcAft>
              <a:spcPct val="35000"/>
            </a:spcAft>
            <a:buNone/>
          </a:pPr>
          <a:r>
            <a:rPr lang="en-US" sz="1100" kern="1200" dirty="0"/>
            <a:t>Office: (913) 971-3297</a:t>
          </a:r>
        </a:p>
        <a:p>
          <a:pPr marL="0" lvl="0" indent="0" algn="l" defTabSz="488950">
            <a:lnSpc>
              <a:spcPct val="90000"/>
            </a:lnSpc>
            <a:spcBef>
              <a:spcPct val="0"/>
            </a:spcBef>
            <a:spcAft>
              <a:spcPct val="35000"/>
            </a:spcAft>
            <a:buNone/>
          </a:pPr>
          <a:r>
            <a:rPr lang="en-US" sz="1100" kern="1200" dirty="0"/>
            <a:t>Location: Campus Center</a:t>
          </a:r>
        </a:p>
        <a:p>
          <a:pPr marL="0" lvl="0" indent="0" algn="l" defTabSz="488950">
            <a:lnSpc>
              <a:spcPct val="90000"/>
            </a:lnSpc>
            <a:spcBef>
              <a:spcPct val="0"/>
            </a:spcBef>
            <a:spcAft>
              <a:spcPct val="35000"/>
            </a:spcAft>
            <a:buNone/>
          </a:pPr>
          <a:r>
            <a:rPr lang="en-US" sz="1100" kern="1200" dirty="0"/>
            <a:t>Email: </a:t>
          </a:r>
          <a:r>
            <a:rPr lang="en-US" sz="1100" kern="1200" dirty="0">
              <a:hlinkClick xmlns:r="http://schemas.openxmlformats.org/officeDocument/2006/relationships" r:id="rId2"/>
            </a:rPr>
            <a:t>kkeeton@mnu.edu</a:t>
          </a:r>
          <a:endParaRPr lang="en-US" sz="1100" kern="1200" dirty="0"/>
        </a:p>
      </dsp:txBody>
      <dsp:txXfrm>
        <a:off x="5095179" y="1542989"/>
        <a:ext cx="4678116" cy="155823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4FFB7B-0BF2-442F-A3CA-C098EE71673A}" type="datetimeFigureOut">
              <a:rPr lang="en-US" smtClean="0"/>
              <a:t>2/11/2019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4B1091F-3BCB-4D6D-8389-C1B147E7D780}" type="slidenum">
              <a:rPr lang="en-US" smtClean="0"/>
              <a:t>‹#›</a:t>
            </a:fld>
            <a:endParaRPr lang="en-US"/>
          </a:p>
        </p:txBody>
      </p:sp>
    </p:spTree>
    <p:extLst>
      <p:ext uri="{BB962C8B-B14F-4D97-AF65-F5344CB8AC3E}">
        <p14:creationId xmlns:p14="http://schemas.microsoft.com/office/powerpoint/2010/main" val="121768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a:t>
            </a:fld>
            <a:endParaRPr lang="en-US"/>
          </a:p>
        </p:txBody>
      </p:sp>
    </p:spTree>
    <p:extLst>
      <p:ext uri="{BB962C8B-B14F-4D97-AF65-F5344CB8AC3E}">
        <p14:creationId xmlns:p14="http://schemas.microsoft.com/office/powerpoint/2010/main" val="171993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10</a:t>
            </a:fld>
            <a:endParaRPr lang="en-US"/>
          </a:p>
        </p:txBody>
      </p:sp>
    </p:spTree>
    <p:extLst>
      <p:ext uri="{BB962C8B-B14F-4D97-AF65-F5344CB8AC3E}">
        <p14:creationId xmlns:p14="http://schemas.microsoft.com/office/powerpoint/2010/main" val="148720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11</a:t>
            </a:fld>
            <a:endParaRPr lang="en-US"/>
          </a:p>
        </p:txBody>
      </p:sp>
    </p:spTree>
    <p:extLst>
      <p:ext uri="{BB962C8B-B14F-4D97-AF65-F5344CB8AC3E}">
        <p14:creationId xmlns:p14="http://schemas.microsoft.com/office/powerpoint/2010/main" val="45583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12</a:t>
            </a:fld>
            <a:endParaRPr lang="en-US"/>
          </a:p>
        </p:txBody>
      </p:sp>
    </p:spTree>
    <p:extLst>
      <p:ext uri="{BB962C8B-B14F-4D97-AF65-F5344CB8AC3E}">
        <p14:creationId xmlns:p14="http://schemas.microsoft.com/office/powerpoint/2010/main" val="426350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13</a:t>
            </a:fld>
            <a:endParaRPr lang="en-US"/>
          </a:p>
        </p:txBody>
      </p:sp>
    </p:spTree>
    <p:extLst>
      <p:ext uri="{BB962C8B-B14F-4D97-AF65-F5344CB8AC3E}">
        <p14:creationId xmlns:p14="http://schemas.microsoft.com/office/powerpoint/2010/main" val="4122999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14</a:t>
            </a:fld>
            <a:endParaRPr lang="en-US"/>
          </a:p>
        </p:txBody>
      </p:sp>
    </p:spTree>
    <p:extLst>
      <p:ext uri="{BB962C8B-B14F-4D97-AF65-F5344CB8AC3E}">
        <p14:creationId xmlns:p14="http://schemas.microsoft.com/office/powerpoint/2010/main" val="219027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15</a:t>
            </a:fld>
            <a:endParaRPr lang="en-US"/>
          </a:p>
        </p:txBody>
      </p:sp>
    </p:spTree>
    <p:extLst>
      <p:ext uri="{BB962C8B-B14F-4D97-AF65-F5344CB8AC3E}">
        <p14:creationId xmlns:p14="http://schemas.microsoft.com/office/powerpoint/2010/main" val="35792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16</a:t>
            </a:fld>
            <a:endParaRPr lang="en-US"/>
          </a:p>
        </p:txBody>
      </p:sp>
    </p:spTree>
    <p:extLst>
      <p:ext uri="{BB962C8B-B14F-4D97-AF65-F5344CB8AC3E}">
        <p14:creationId xmlns:p14="http://schemas.microsoft.com/office/powerpoint/2010/main" val="49509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17</a:t>
            </a:fld>
            <a:endParaRPr lang="en-US"/>
          </a:p>
        </p:txBody>
      </p:sp>
    </p:spTree>
    <p:extLst>
      <p:ext uri="{BB962C8B-B14F-4D97-AF65-F5344CB8AC3E}">
        <p14:creationId xmlns:p14="http://schemas.microsoft.com/office/powerpoint/2010/main" val="92526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2</a:t>
            </a:fld>
            <a:endParaRPr lang="en-US"/>
          </a:p>
        </p:txBody>
      </p:sp>
    </p:spTree>
    <p:extLst>
      <p:ext uri="{BB962C8B-B14F-4D97-AF65-F5344CB8AC3E}">
        <p14:creationId xmlns:p14="http://schemas.microsoft.com/office/powerpoint/2010/main" val="151378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3</a:t>
            </a:fld>
            <a:endParaRPr lang="en-US"/>
          </a:p>
        </p:txBody>
      </p:sp>
    </p:spTree>
    <p:extLst>
      <p:ext uri="{BB962C8B-B14F-4D97-AF65-F5344CB8AC3E}">
        <p14:creationId xmlns:p14="http://schemas.microsoft.com/office/powerpoint/2010/main" val="15189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4</a:t>
            </a:fld>
            <a:endParaRPr lang="en-US"/>
          </a:p>
        </p:txBody>
      </p:sp>
    </p:spTree>
    <p:extLst>
      <p:ext uri="{BB962C8B-B14F-4D97-AF65-F5344CB8AC3E}">
        <p14:creationId xmlns:p14="http://schemas.microsoft.com/office/powerpoint/2010/main" val="27781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5</a:t>
            </a:fld>
            <a:endParaRPr lang="en-US"/>
          </a:p>
        </p:txBody>
      </p:sp>
    </p:spTree>
    <p:extLst>
      <p:ext uri="{BB962C8B-B14F-4D97-AF65-F5344CB8AC3E}">
        <p14:creationId xmlns:p14="http://schemas.microsoft.com/office/powerpoint/2010/main" val="363227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6</a:t>
            </a:fld>
            <a:endParaRPr lang="en-US"/>
          </a:p>
        </p:txBody>
      </p:sp>
    </p:spTree>
    <p:extLst>
      <p:ext uri="{BB962C8B-B14F-4D97-AF65-F5344CB8AC3E}">
        <p14:creationId xmlns:p14="http://schemas.microsoft.com/office/powerpoint/2010/main" val="28316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7</a:t>
            </a:fld>
            <a:endParaRPr lang="en-US"/>
          </a:p>
        </p:txBody>
      </p:sp>
    </p:spTree>
    <p:extLst>
      <p:ext uri="{BB962C8B-B14F-4D97-AF65-F5344CB8AC3E}">
        <p14:creationId xmlns:p14="http://schemas.microsoft.com/office/powerpoint/2010/main" val="4260983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8</a:t>
            </a:fld>
            <a:endParaRPr lang="en-US"/>
          </a:p>
        </p:txBody>
      </p:sp>
    </p:spTree>
    <p:extLst>
      <p:ext uri="{BB962C8B-B14F-4D97-AF65-F5344CB8AC3E}">
        <p14:creationId xmlns:p14="http://schemas.microsoft.com/office/powerpoint/2010/main" val="223259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091F-3BCB-4D6D-8389-C1B147E7D780}" type="slidenum">
              <a:rPr lang="en-US" smtClean="0"/>
              <a:t>9</a:t>
            </a:fld>
            <a:endParaRPr lang="en-US"/>
          </a:p>
        </p:txBody>
      </p:sp>
    </p:spTree>
    <p:extLst>
      <p:ext uri="{BB962C8B-B14F-4D97-AF65-F5344CB8AC3E}">
        <p14:creationId xmlns:p14="http://schemas.microsoft.com/office/powerpoint/2010/main" val="128544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8ABE3C1-DBE1-495D-B57B-2849774B866A}" type="datetimeFigureOut">
              <a:rPr lang="en-US" smtClean="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08521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82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849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E42F4-6EEF-4EF7-8ED4-2208F0F89A08}" type="datetimeFigureOut">
              <a:rPr lang="en-US" smtClean="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554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0578ACC-22D6-47C1-A373-4FD133E34F3C}" type="datetimeFigureOut">
              <a:rPr lang="en-US" smtClean="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41607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E5A6C69-6797-4E8A-BF37-F2C3751466E9}" type="datetimeFigureOut">
              <a:rPr lang="en-US" smtClean="0"/>
              <a:t>2/11/2019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813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9D6E9DEC-419B-4CC5-A080-3B06BD5A8291}" type="datetimeFigureOut">
              <a:rPr lang="en-US" smtClean="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267051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016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907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E331444B-B92B-4E27-8C94-BB93EAF5CB18}" type="datetimeFigureOut">
              <a:rPr lang="en-US" smtClean="0"/>
              <a:t>2/11/2019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36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63EFA5E-FA76-400D-B3DC-F0BA90E6D107}" type="datetimeFigureOut">
              <a:rPr lang="en-US" smtClean="0"/>
              <a:t>2/11/2019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021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6E9DEC-419B-4CC5-A080-3B06BD5A8291}" type="datetimeFigureOut">
              <a:rPr lang="en-US" smtClean="0"/>
              <a:t>2/11/2019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75640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dvidshub.net/news/137165/army-reserve-civilian-personnel-react-active-shoot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exels.com/photo/2-boy-sitting-on-brown-floor-while-using-their-smartphone-near-woman-siiting-on-bench-using-smartphone-during-daytime-15939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trave.com/login/mn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n.wikipedia.org/wiki/Rave_Mobile_Safety" TargetMode="External"/><Relationship Id="rId5" Type="http://schemas.openxmlformats.org/officeDocument/2006/relationships/image" Target="../media/image13.png"/><Relationship Id="rId4" Type="http://schemas.openxmlformats.org/officeDocument/2006/relationships/hyperlink" Target="https://www.mnu.edu/port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thrillingdaysofyesteryear.blogspot.com/2010/08/mayberry-mondays-14-new-couple-in-town.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Cpolice@mnu.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mailto:wellness@mnu.edu"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mnu.edu/resources/campus-safety" TargetMode="External"/><Relationship Id="rId4" Type="http://schemas.openxmlformats.org/officeDocument/2006/relationships/hyperlink" Target="http://arkansasgopwing.blogspot.com/2011/10/democrats-anonymou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ki/File:Cook-center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lickr.com/photos/ashlandctc/2253841028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9Z9zkU--FLQ"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itycollegenews.com/2017/10/26/how-to-respond-to-an-active-shooter-situ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ilekiddo.wordpress.com/2010/12/10/oh-oh-the-supply-man/" TargetMode="External"/><Relationship Id="rId5" Type="http://schemas.openxmlformats.org/officeDocument/2006/relationships/image" Target="../media/image8.jpg"/><Relationship Id="rId4" Type="http://schemas.openxmlformats.org/officeDocument/2006/relationships/hyperlink" Target="http://jmmcdowell.com/2012/05/19/when-the-going-gets-toug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FE8713-312A-486B-8718-011B63C9DC46}"/>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b="23987"/>
          <a:stretch/>
        </p:blipFill>
        <p:spPr>
          <a:xfrm>
            <a:off x="20" y="10"/>
            <a:ext cx="12191980" cy="6857990"/>
          </a:xfrm>
          <a:prstGeom prst="rect">
            <a:avLst/>
          </a:prstGeom>
        </p:spPr>
      </p:pic>
      <p:sp>
        <p:nvSpPr>
          <p:cNvPr id="2" name="Title 1">
            <a:extLst>
              <a:ext uri="{FF2B5EF4-FFF2-40B4-BE49-F238E27FC236}">
                <a16:creationId xmlns:a16="http://schemas.microsoft.com/office/drawing/2014/main" id="{4156E8B2-A137-4165-B649-15CF1D454C19}"/>
              </a:ext>
            </a:extLst>
          </p:cNvPr>
          <p:cNvSpPr>
            <a:spLocks noGrp="1"/>
          </p:cNvSpPr>
          <p:nvPr>
            <p:ph type="ctrTitle"/>
          </p:nvPr>
        </p:nvSpPr>
        <p:spPr>
          <a:xfrm>
            <a:off x="1600200" y="2386744"/>
            <a:ext cx="8991600" cy="1645920"/>
          </a:xfrm>
          <a:noFill/>
          <a:ln w="38100" cap="sq">
            <a:solidFill>
              <a:schemeClr val="tx1"/>
            </a:solidFill>
            <a:miter lim="800000"/>
          </a:ln>
        </p:spPr>
        <p:txBody>
          <a:bodyPr anchor="ctr">
            <a:normAutofit/>
          </a:bodyPr>
          <a:lstStyle/>
          <a:p>
            <a:r>
              <a:rPr lang="en-US">
                <a:solidFill>
                  <a:schemeClr val="tx1"/>
                </a:solidFill>
              </a:rPr>
              <a:t>MidAmerica Nazarene University 	</a:t>
            </a:r>
          </a:p>
        </p:txBody>
      </p:sp>
      <p:sp>
        <p:nvSpPr>
          <p:cNvPr id="3" name="Subtitle 2">
            <a:extLst>
              <a:ext uri="{FF2B5EF4-FFF2-40B4-BE49-F238E27FC236}">
                <a16:creationId xmlns:a16="http://schemas.microsoft.com/office/drawing/2014/main" id="{A169305A-7D47-47A1-BCAC-E005B39ED332}"/>
              </a:ext>
            </a:extLst>
          </p:cNvPr>
          <p:cNvSpPr>
            <a:spLocks noGrp="1"/>
          </p:cNvSpPr>
          <p:nvPr>
            <p:ph type="subTitle" idx="1"/>
          </p:nvPr>
        </p:nvSpPr>
        <p:spPr>
          <a:xfrm>
            <a:off x="2695194" y="4352544"/>
            <a:ext cx="6801612" cy="1239894"/>
          </a:xfrm>
        </p:spPr>
        <p:txBody>
          <a:bodyPr>
            <a:normAutofit/>
          </a:bodyPr>
          <a:lstStyle/>
          <a:p>
            <a:r>
              <a:rPr lang="en-US">
                <a:solidFill>
                  <a:srgbClr val="FFFFFF"/>
                </a:solidFill>
              </a:rPr>
              <a:t>Active Shooter Training </a:t>
            </a:r>
          </a:p>
          <a:p>
            <a:r>
              <a:rPr lang="en-US">
                <a:solidFill>
                  <a:srgbClr val="FFFFFF"/>
                </a:solidFill>
              </a:rPr>
              <a:t>Presented by the MNU Campus Safety Department</a:t>
            </a:r>
          </a:p>
        </p:txBody>
      </p:sp>
    </p:spTree>
    <p:extLst>
      <p:ext uri="{BB962C8B-B14F-4D97-AF65-F5344CB8AC3E}">
        <p14:creationId xmlns:p14="http://schemas.microsoft.com/office/powerpoint/2010/main" val="350737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E98D2B-9F37-40DC-9565-7534FCAC76CF}"/>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E383327-AA39-4D47-BBED-7EB25C6CF4B6}"/>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CALL 911 WHEN SAFE TO DO SO !</a:t>
            </a:r>
          </a:p>
        </p:txBody>
      </p:sp>
      <p:sp>
        <p:nvSpPr>
          <p:cNvPr id="3" name="Content Placeholder 2">
            <a:extLst>
              <a:ext uri="{FF2B5EF4-FFF2-40B4-BE49-F238E27FC236}">
                <a16:creationId xmlns:a16="http://schemas.microsoft.com/office/drawing/2014/main" id="{C615EF99-8984-473F-83B6-048B8BF217A6}"/>
              </a:ext>
            </a:extLst>
          </p:cNvPr>
          <p:cNvSpPr>
            <a:spLocks noGrp="1"/>
          </p:cNvSpPr>
          <p:nvPr>
            <p:ph idx="1"/>
          </p:nvPr>
        </p:nvSpPr>
        <p:spPr>
          <a:xfrm>
            <a:off x="2231136" y="2638044"/>
            <a:ext cx="7729728" cy="3101983"/>
          </a:xfrm>
        </p:spPr>
        <p:txBody>
          <a:bodyPr>
            <a:normAutofit/>
          </a:bodyPr>
          <a:lstStyle/>
          <a:p>
            <a:r>
              <a:rPr lang="en-US" altLang="en-US"/>
              <a:t>Provide law enforcement or 911 operators with:</a:t>
            </a:r>
          </a:p>
          <a:p>
            <a:pPr lvl="1">
              <a:tabLst/>
            </a:pPr>
            <a:r>
              <a:rPr lang="en-US" altLang="en-US"/>
              <a:t>Location of shooter.</a:t>
            </a:r>
          </a:p>
          <a:p>
            <a:pPr lvl="1">
              <a:tabLst/>
            </a:pPr>
            <a:r>
              <a:rPr lang="en-US" altLang="en-US"/>
              <a:t>Number of shooters.</a:t>
            </a:r>
          </a:p>
          <a:p>
            <a:pPr lvl="1">
              <a:tabLst/>
            </a:pPr>
            <a:r>
              <a:rPr lang="en-US" altLang="en-US"/>
              <a:t>Physical description of shooters.</a:t>
            </a:r>
          </a:p>
          <a:p>
            <a:pPr lvl="1">
              <a:tabLst/>
            </a:pPr>
            <a:r>
              <a:rPr lang="en-US" altLang="en-US"/>
              <a:t>Number and types of weapons.</a:t>
            </a:r>
          </a:p>
          <a:p>
            <a:pPr lvl="1">
              <a:tabLst/>
            </a:pPr>
            <a:r>
              <a:rPr lang="en-US" altLang="en-US"/>
              <a:t>Number of potential victims.</a:t>
            </a:r>
          </a:p>
          <a:p>
            <a:pPr marL="0" indent="0">
              <a:buNone/>
            </a:pPr>
            <a:endParaRPr lang="en-US"/>
          </a:p>
        </p:txBody>
      </p:sp>
    </p:spTree>
    <p:extLst>
      <p:ext uri="{BB962C8B-B14F-4D97-AF65-F5344CB8AC3E}">
        <p14:creationId xmlns:p14="http://schemas.microsoft.com/office/powerpoint/2010/main" val="2192065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A9534-BAD4-4A8F-857D-867CB85696C1}"/>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sz="2400">
                <a:solidFill>
                  <a:schemeClr val="bg1"/>
                </a:solidFill>
              </a:rPr>
              <a:t>Law Enforcement’s Role when They Respond</a:t>
            </a:r>
          </a:p>
        </p:txBody>
      </p:sp>
      <p:sp>
        <p:nvSpPr>
          <p:cNvPr id="3" name="Content Placeholder 2">
            <a:extLst>
              <a:ext uri="{FF2B5EF4-FFF2-40B4-BE49-F238E27FC236}">
                <a16:creationId xmlns:a16="http://schemas.microsoft.com/office/drawing/2014/main" id="{8FE420B7-2EF8-4F38-A3DD-90339FEBF259}"/>
              </a:ext>
            </a:extLst>
          </p:cNvPr>
          <p:cNvSpPr>
            <a:spLocks noGrp="1"/>
          </p:cNvSpPr>
          <p:nvPr>
            <p:ph idx="1"/>
          </p:nvPr>
        </p:nvSpPr>
        <p:spPr>
          <a:xfrm>
            <a:off x="643468" y="2638044"/>
            <a:ext cx="3363974" cy="3415622"/>
          </a:xfrm>
        </p:spPr>
        <p:txBody>
          <a:bodyPr>
            <a:normAutofit/>
          </a:bodyPr>
          <a:lstStyle/>
          <a:p>
            <a:pPr lvl="1">
              <a:buFont typeface="Wingdings" panose="05000000000000000000" pitchFamily="2" charset="2"/>
              <a:buNone/>
            </a:pPr>
            <a:r>
              <a:rPr lang="en-US" altLang="en-US">
                <a:solidFill>
                  <a:schemeClr val="bg1"/>
                </a:solidFill>
              </a:rPr>
              <a:t>Law Enforcement’s Immediate purpose is to:</a:t>
            </a:r>
          </a:p>
          <a:p>
            <a:pPr lvl="1"/>
            <a:r>
              <a:rPr lang="en-US" altLang="en-US">
                <a:solidFill>
                  <a:schemeClr val="bg1"/>
                </a:solidFill>
              </a:rPr>
              <a:t>Stop the active shooter.</a:t>
            </a:r>
          </a:p>
          <a:p>
            <a:pPr lvl="1"/>
            <a:r>
              <a:rPr lang="en-US" altLang="en-US">
                <a:solidFill>
                  <a:schemeClr val="bg1"/>
                </a:solidFill>
              </a:rPr>
              <a:t>Proceed to the area where last shots were heard.</a:t>
            </a:r>
          </a:p>
          <a:p>
            <a:pPr lvl="1"/>
            <a:r>
              <a:rPr lang="en-US" altLang="en-US">
                <a:solidFill>
                  <a:schemeClr val="bg1"/>
                </a:solidFill>
              </a:rPr>
              <a:t>Eliminate the threat as their first priority.</a:t>
            </a:r>
          </a:p>
          <a:p>
            <a:pPr marL="0" indent="0">
              <a:buNone/>
            </a:pPr>
            <a:endParaRPr lang="en-US">
              <a:solidFill>
                <a:schemeClr val="bg1"/>
              </a:solidFill>
            </a:endParaRPr>
          </a:p>
        </p:txBody>
      </p:sp>
      <p:pic>
        <p:nvPicPr>
          <p:cNvPr id="4" name="Content Placeholder 6" descr="SWAT-06.bmp">
            <a:extLst>
              <a:ext uri="{FF2B5EF4-FFF2-40B4-BE49-F238E27FC236}">
                <a16:creationId xmlns:a16="http://schemas.microsoft.com/office/drawing/2014/main" id="{8A098921-8844-453B-9E30-796F5BE42432}"/>
              </a:ext>
            </a:extLst>
          </p:cNvPr>
          <p:cNvPicPr>
            <a:picLocks noChangeAspect="1"/>
          </p:cNvPicPr>
          <p:nvPr/>
        </p:nvPicPr>
        <p:blipFill>
          <a:blip r:embed="rId3" cstate="print"/>
          <a:stretch>
            <a:fillRect/>
          </a:stretch>
        </p:blipFill>
        <p:spPr>
          <a:xfrm>
            <a:off x="6617494" y="643467"/>
            <a:ext cx="3611307" cy="5410199"/>
          </a:xfrm>
          <a:prstGeom prst="rect">
            <a:avLst/>
          </a:prstGeom>
        </p:spPr>
      </p:pic>
    </p:spTree>
    <p:extLst>
      <p:ext uri="{BB962C8B-B14F-4D97-AF65-F5344CB8AC3E}">
        <p14:creationId xmlns:p14="http://schemas.microsoft.com/office/powerpoint/2010/main" val="26178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76ED-01DA-4615-AE07-5707101DA7BA}"/>
              </a:ext>
            </a:extLst>
          </p:cNvPr>
          <p:cNvSpPr>
            <a:spLocks noGrp="1"/>
          </p:cNvSpPr>
          <p:nvPr>
            <p:ph type="title"/>
          </p:nvPr>
        </p:nvSpPr>
        <p:spPr>
          <a:xfrm>
            <a:off x="804672" y="964692"/>
            <a:ext cx="5894832" cy="1188720"/>
          </a:xfrm>
          <a:prstGeom prst="ellipse">
            <a:avLst/>
          </a:prstGeom>
        </p:spPr>
        <p:txBody>
          <a:bodyPr>
            <a:normAutofit/>
          </a:bodyPr>
          <a:lstStyle/>
          <a:p>
            <a:r>
              <a:rPr lang="en-US" sz="1500"/>
              <a:t>MNU Rave Campus Alert System</a:t>
            </a:r>
          </a:p>
        </p:txBody>
      </p:sp>
      <p:sp>
        <p:nvSpPr>
          <p:cNvPr id="3" name="Content Placeholder 2">
            <a:extLst>
              <a:ext uri="{FF2B5EF4-FFF2-40B4-BE49-F238E27FC236}">
                <a16:creationId xmlns:a16="http://schemas.microsoft.com/office/drawing/2014/main" id="{61ECF2A2-A644-4142-8346-A91E11CDC22B}"/>
              </a:ext>
            </a:extLst>
          </p:cNvPr>
          <p:cNvSpPr>
            <a:spLocks noGrp="1"/>
          </p:cNvSpPr>
          <p:nvPr>
            <p:ph idx="1"/>
          </p:nvPr>
        </p:nvSpPr>
        <p:spPr>
          <a:xfrm>
            <a:off x="803243" y="2638044"/>
            <a:ext cx="5963317" cy="3263206"/>
          </a:xfrm>
        </p:spPr>
        <p:txBody>
          <a:bodyPr>
            <a:normAutofit/>
          </a:bodyPr>
          <a:lstStyle/>
          <a:p>
            <a:pPr>
              <a:lnSpc>
                <a:spcPct val="90000"/>
              </a:lnSpc>
            </a:pPr>
            <a:r>
              <a:rPr lang="en-US" sz="1100"/>
              <a:t>The MidAmerica Nazarene University has established an emergency </a:t>
            </a:r>
            <a:r>
              <a:rPr lang="en-US" sz="1100" b="1"/>
              <a:t>Campus Alert System</a:t>
            </a:r>
            <a:r>
              <a:rPr lang="en-US" sz="1100"/>
              <a:t> messaging service for members of our community. This method of notification is a supplement to the University’s methods of issuing timely warnings in the event of a security threat on or near our campus. In addition, this messaging service will only be used in the event of an emergency; or to advise of changes in scheduling due to severe weather; or to perform periodic testing of the system. </a:t>
            </a:r>
          </a:p>
          <a:p>
            <a:pPr>
              <a:lnSpc>
                <a:spcPct val="90000"/>
              </a:lnSpc>
            </a:pPr>
            <a:r>
              <a:rPr lang="en-US" sz="1100"/>
              <a:t>Students, staff, and parents can enroll by going to the website link: </a:t>
            </a:r>
            <a:r>
              <a:rPr lang="en-US" sz="1100">
                <a:hlinkClick r:id="rId3"/>
              </a:rPr>
              <a:t>https://www.getrave.com/login/mnu</a:t>
            </a:r>
            <a:endParaRPr lang="en-US" sz="1100"/>
          </a:p>
          <a:p>
            <a:pPr>
              <a:lnSpc>
                <a:spcPct val="90000"/>
              </a:lnSpc>
            </a:pPr>
            <a:r>
              <a:rPr lang="en-US" sz="1100"/>
              <a:t>Staff can also access it directly from the MNU portal home page at: </a:t>
            </a:r>
            <a:r>
              <a:rPr lang="en-US" sz="1100">
                <a:hlinkClick r:id="rId4"/>
              </a:rPr>
              <a:t>https://www.mnu.edu/portal</a:t>
            </a:r>
            <a:r>
              <a:rPr lang="en-US" sz="1100"/>
              <a:t> by clicking on Campus Safety Department on the left-hand side then clicking on MNU Emergency Alert System Sign up-RAVE. </a:t>
            </a:r>
          </a:p>
          <a:p>
            <a:pPr>
              <a:lnSpc>
                <a:spcPct val="90000"/>
              </a:lnSpc>
            </a:pPr>
            <a:r>
              <a:rPr lang="en-US" sz="1100"/>
              <a:t>Students, staff, and parents are strongly encouraged to enroll their cell phone number, in addition to their email, to receive emergency alert notifications via email and cell phone texts. </a:t>
            </a:r>
          </a:p>
          <a:p>
            <a:pPr>
              <a:lnSpc>
                <a:spcPct val="90000"/>
              </a:lnSpc>
            </a:pPr>
            <a:r>
              <a:rPr lang="en-US" sz="1100"/>
              <a:t>The system will be tested monthly on the 1</a:t>
            </a:r>
            <a:r>
              <a:rPr lang="en-US" sz="1100" baseline="30000"/>
              <a:t>st</a:t>
            </a:r>
            <a:r>
              <a:rPr lang="en-US" sz="1100"/>
              <a:t> Wednesday of every month at 11:00 AM.</a:t>
            </a:r>
          </a:p>
        </p:txBody>
      </p:sp>
      <p:sp>
        <p:nvSpPr>
          <p:cNvPr id="17" name="Rectangle 16">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B48D09-2E16-4CE6-96BF-82F785F2827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715890" y="2767288"/>
            <a:ext cx="3328416" cy="1331366"/>
          </a:xfrm>
          <a:prstGeom prst="rect">
            <a:avLst/>
          </a:prstGeom>
        </p:spPr>
      </p:pic>
      <p:sp>
        <p:nvSpPr>
          <p:cNvPr id="9" name="TextBox 8">
            <a:extLst>
              <a:ext uri="{FF2B5EF4-FFF2-40B4-BE49-F238E27FC236}">
                <a16:creationId xmlns:a16="http://schemas.microsoft.com/office/drawing/2014/main" id="{E4AAC86F-FB52-4B9D-8575-390083D1F4A9}"/>
              </a:ext>
            </a:extLst>
          </p:cNvPr>
          <p:cNvSpPr txBox="1"/>
          <p:nvPr/>
        </p:nvSpPr>
        <p:spPr>
          <a:xfrm>
            <a:off x="8254335" y="3880567"/>
            <a:ext cx="2420855" cy="200055"/>
          </a:xfrm>
          <a:prstGeom prst="rect">
            <a:avLst/>
          </a:prstGeom>
          <a:solidFill>
            <a:schemeClr val="bg1"/>
          </a:solidFill>
        </p:spPr>
        <p:txBody>
          <a:bodyPr wrap="squar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83508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16">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F6C5E-22EC-46F6-9918-7AD56E47FD36}"/>
              </a:ext>
            </a:extLst>
          </p:cNvPr>
          <p:cNvSpPr>
            <a:spLocks noGrp="1"/>
          </p:cNvSpPr>
          <p:nvPr>
            <p:ph type="title"/>
          </p:nvPr>
        </p:nvSpPr>
        <p:spPr>
          <a:xfrm>
            <a:off x="804672" y="1290025"/>
            <a:ext cx="4475892" cy="1188720"/>
          </a:xfrm>
          <a:prstGeom prst="ellipse">
            <a:avLst/>
          </a:prstGeom>
          <a:solidFill>
            <a:srgbClr val="FFFFFF"/>
          </a:solidFill>
          <a:ln>
            <a:solidFill>
              <a:srgbClr val="404040"/>
            </a:solidFill>
          </a:ln>
        </p:spPr>
        <p:txBody>
          <a:bodyPr>
            <a:normAutofit/>
          </a:bodyPr>
          <a:lstStyle/>
          <a:p>
            <a:r>
              <a:rPr lang="en-US" sz="2400"/>
              <a:t>ALERT &amp; REPORT</a:t>
            </a:r>
          </a:p>
        </p:txBody>
      </p:sp>
      <p:sp>
        <p:nvSpPr>
          <p:cNvPr id="3" name="Content Placeholder 2">
            <a:extLst>
              <a:ext uri="{FF2B5EF4-FFF2-40B4-BE49-F238E27FC236}">
                <a16:creationId xmlns:a16="http://schemas.microsoft.com/office/drawing/2014/main" id="{B7376531-F7E2-47AE-9456-4BE4ACA36894}"/>
              </a:ext>
            </a:extLst>
          </p:cNvPr>
          <p:cNvSpPr>
            <a:spLocks noGrp="1"/>
          </p:cNvSpPr>
          <p:nvPr>
            <p:ph idx="1"/>
          </p:nvPr>
        </p:nvSpPr>
        <p:spPr>
          <a:xfrm>
            <a:off x="804672" y="2858703"/>
            <a:ext cx="4475892" cy="3042547"/>
          </a:xfrm>
        </p:spPr>
        <p:txBody>
          <a:bodyPr>
            <a:normAutofit/>
          </a:bodyPr>
          <a:lstStyle/>
          <a:p>
            <a:r>
              <a:rPr lang="en-US">
                <a:solidFill>
                  <a:srgbClr val="FFFFFF"/>
                </a:solidFill>
              </a:rPr>
              <a:t>ALERT THE APPROPRIATE CAMPUS SECURITY AUTHORITY IF YOU BELIEVE A STUDENT OR ANY OTHER PERSON ON CAMPUS EXHIBITS POTENTIALLY VIOLENT  BEHAVIOR. </a:t>
            </a:r>
          </a:p>
          <a:p>
            <a:endParaRPr lang="en-US">
              <a:solidFill>
                <a:srgbClr val="FFFFFF"/>
              </a:solidFill>
            </a:endParaRPr>
          </a:p>
        </p:txBody>
      </p:sp>
      <p:sp>
        <p:nvSpPr>
          <p:cNvPr id="23" name="Rectangle 18">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E641DF-DE11-4ABD-9B17-30E8DBB6DC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64692" y="1432136"/>
            <a:ext cx="4159568" cy="3677058"/>
          </a:xfrm>
          <a:prstGeom prst="rect">
            <a:avLst/>
          </a:prstGeom>
        </p:spPr>
      </p:pic>
      <p:sp>
        <p:nvSpPr>
          <p:cNvPr id="6" name="TextBox 5">
            <a:extLst>
              <a:ext uri="{FF2B5EF4-FFF2-40B4-BE49-F238E27FC236}">
                <a16:creationId xmlns:a16="http://schemas.microsoft.com/office/drawing/2014/main" id="{E690E51F-BCEA-42A9-8D22-C5D9A7743323}"/>
              </a:ext>
            </a:extLst>
          </p:cNvPr>
          <p:cNvSpPr txBox="1"/>
          <p:nvPr/>
        </p:nvSpPr>
        <p:spPr>
          <a:xfrm>
            <a:off x="11039530" y="5092305"/>
            <a:ext cx="184730" cy="200055"/>
          </a:xfrm>
          <a:prstGeom prst="rect">
            <a:avLst/>
          </a:prstGeom>
          <a:solidFill>
            <a:schemeClr val="bg1"/>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161721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2CCE-ACD2-488C-B06B-2F5ACB6E468A}"/>
              </a:ext>
            </a:extLst>
          </p:cNvPr>
          <p:cNvSpPr>
            <a:spLocks noGrp="1"/>
          </p:cNvSpPr>
          <p:nvPr>
            <p:ph type="title"/>
          </p:nvPr>
        </p:nvSpPr>
        <p:spPr>
          <a:xfrm>
            <a:off x="804671" y="964692"/>
            <a:ext cx="5928637" cy="1188720"/>
          </a:xfrm>
        </p:spPr>
        <p:txBody>
          <a:bodyPr>
            <a:normAutofit/>
          </a:bodyPr>
          <a:lstStyle/>
          <a:p>
            <a:r>
              <a:rPr lang="en-US"/>
              <a:t>Contact Names and Numbers	</a:t>
            </a:r>
          </a:p>
        </p:txBody>
      </p:sp>
      <p:sp>
        <p:nvSpPr>
          <p:cNvPr id="3" name="Content Placeholder 2">
            <a:extLst>
              <a:ext uri="{FF2B5EF4-FFF2-40B4-BE49-F238E27FC236}">
                <a16:creationId xmlns:a16="http://schemas.microsoft.com/office/drawing/2014/main" id="{C4C672C4-E8E0-4542-B312-0B789ED99BCE}"/>
              </a:ext>
            </a:extLst>
          </p:cNvPr>
          <p:cNvSpPr>
            <a:spLocks noGrp="1"/>
          </p:cNvSpPr>
          <p:nvPr>
            <p:ph idx="1"/>
          </p:nvPr>
        </p:nvSpPr>
        <p:spPr>
          <a:xfrm>
            <a:off x="804672" y="2290194"/>
            <a:ext cx="5925312" cy="4144162"/>
          </a:xfrm>
        </p:spPr>
        <p:txBody>
          <a:bodyPr>
            <a:normAutofit/>
          </a:bodyPr>
          <a:lstStyle/>
          <a:p>
            <a:pPr>
              <a:lnSpc>
                <a:spcPct val="90000"/>
              </a:lnSpc>
            </a:pPr>
            <a:r>
              <a:rPr lang="en-US" sz="1200" dirty="0"/>
              <a:t>MNU Campus Safety: </a:t>
            </a:r>
          </a:p>
          <a:p>
            <a:pPr marL="0" indent="0">
              <a:lnSpc>
                <a:spcPct val="90000"/>
              </a:lnSpc>
              <a:buNone/>
            </a:pPr>
            <a:r>
              <a:rPr lang="en-US" sz="1200" dirty="0"/>
              <a:t>	Office: (913) 971-3299, 24 hours</a:t>
            </a:r>
          </a:p>
          <a:p>
            <a:pPr marL="0" indent="0">
              <a:lnSpc>
                <a:spcPct val="90000"/>
              </a:lnSpc>
              <a:buNone/>
            </a:pPr>
            <a:r>
              <a:rPr lang="en-US" sz="1200" dirty="0"/>
              <a:t>	Located in Land Gym</a:t>
            </a:r>
          </a:p>
          <a:p>
            <a:pPr marL="0" indent="0">
              <a:lnSpc>
                <a:spcPct val="90000"/>
              </a:lnSpc>
              <a:buNone/>
            </a:pPr>
            <a:r>
              <a:rPr lang="en-US" sz="1200" dirty="0"/>
              <a:t>	Email: </a:t>
            </a:r>
            <a:r>
              <a:rPr lang="en-US" sz="1200" dirty="0">
                <a:hlinkClick r:id="rId3"/>
              </a:rPr>
              <a:t>Cpolice@mnu.edu</a:t>
            </a:r>
            <a:endParaRPr lang="en-US" sz="1200" dirty="0"/>
          </a:p>
          <a:p>
            <a:pPr marL="0" indent="0">
              <a:lnSpc>
                <a:spcPct val="90000"/>
              </a:lnSpc>
              <a:buNone/>
            </a:pPr>
            <a:endParaRPr lang="en-US" sz="1200" dirty="0"/>
          </a:p>
          <a:p>
            <a:pPr>
              <a:lnSpc>
                <a:spcPct val="90000"/>
              </a:lnSpc>
            </a:pPr>
            <a:r>
              <a:rPr lang="en-US" sz="1200" dirty="0"/>
              <a:t>Olathe Police Department:</a:t>
            </a:r>
          </a:p>
          <a:p>
            <a:pPr marL="0" indent="0">
              <a:lnSpc>
                <a:spcPct val="90000"/>
              </a:lnSpc>
              <a:buNone/>
            </a:pPr>
            <a:r>
              <a:rPr lang="en-US" sz="1200" dirty="0"/>
              <a:t>	Non-Emergency (913) 782-0720</a:t>
            </a:r>
          </a:p>
          <a:p>
            <a:pPr marL="0" indent="0">
              <a:lnSpc>
                <a:spcPct val="90000"/>
              </a:lnSpc>
              <a:buNone/>
            </a:pPr>
            <a:r>
              <a:rPr lang="en-US" sz="1200" dirty="0"/>
              <a:t>	Emergency Dial 911</a:t>
            </a:r>
          </a:p>
          <a:p>
            <a:pPr marL="0" indent="0">
              <a:lnSpc>
                <a:spcPct val="90000"/>
              </a:lnSpc>
              <a:buNone/>
            </a:pPr>
            <a:r>
              <a:rPr lang="en-US" sz="1200" dirty="0"/>
              <a:t>	From MNU Landline: 9-911 </a:t>
            </a:r>
          </a:p>
          <a:p>
            <a:pPr marL="0" indent="0">
              <a:lnSpc>
                <a:spcPct val="90000"/>
              </a:lnSpc>
              <a:buNone/>
            </a:pPr>
            <a:endParaRPr lang="en-US" sz="1200" dirty="0"/>
          </a:p>
          <a:p>
            <a:pPr>
              <a:lnSpc>
                <a:spcPct val="90000"/>
              </a:lnSpc>
            </a:pPr>
            <a:r>
              <a:rPr lang="en-US" sz="1200" dirty="0"/>
              <a:t>Director of Student Counseling and Wellness:     </a:t>
            </a:r>
          </a:p>
          <a:p>
            <a:pPr marL="0" indent="0">
              <a:lnSpc>
                <a:spcPct val="90000"/>
              </a:lnSpc>
              <a:buNone/>
            </a:pPr>
            <a:r>
              <a:rPr lang="en-US" sz="1200" dirty="0"/>
              <a:t>	Elizabeth Diddle </a:t>
            </a:r>
          </a:p>
          <a:p>
            <a:pPr marL="0" indent="0">
              <a:lnSpc>
                <a:spcPct val="90000"/>
              </a:lnSpc>
              <a:buNone/>
            </a:pPr>
            <a:r>
              <a:rPr lang="en-US" sz="1200" dirty="0"/>
              <a:t>	Office: (913) 971-3251        </a:t>
            </a:r>
          </a:p>
          <a:p>
            <a:pPr marL="0" indent="0">
              <a:lnSpc>
                <a:spcPct val="90000"/>
              </a:lnSpc>
              <a:buNone/>
            </a:pPr>
            <a:r>
              <a:rPr lang="en-US" sz="1200" dirty="0"/>
              <a:t>	Email: </a:t>
            </a:r>
            <a:r>
              <a:rPr lang="en-US" sz="1200" dirty="0">
                <a:hlinkClick r:id="rId4"/>
              </a:rPr>
              <a:t>wellness@mnu.edu</a:t>
            </a:r>
            <a:endParaRPr lang="en-US" sz="1200" dirty="0"/>
          </a:p>
          <a:p>
            <a:pPr marL="0" indent="0">
              <a:lnSpc>
                <a:spcPct val="90000"/>
              </a:lnSpc>
              <a:buNone/>
            </a:pPr>
            <a:endParaRPr lang="en-US" sz="700" dirty="0"/>
          </a:p>
        </p:txBody>
      </p:sp>
      <p:sp>
        <p:nvSpPr>
          <p:cNvPr id="19" name="Rectangle 15">
            <a:extLst>
              <a:ext uri="{FF2B5EF4-FFF2-40B4-BE49-F238E27FC236}">
                <a16:creationId xmlns:a16="http://schemas.microsoft.com/office/drawing/2014/main" id="{81C0B619-B9EE-4BCF-BD21-2FDD9F308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D1D6F7-9DAC-4321-A8C7-439E93207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220" y="315301"/>
            <a:ext cx="4014216" cy="5623561"/>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5EF445C-76AB-4142-9B48-D79C0DB45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2" y="479893"/>
            <a:ext cx="3685032" cy="52943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8F16AC-8445-461A-AFF0-2B55E591B8F4}"/>
              </a:ext>
            </a:extLst>
          </p:cNvPr>
          <p:cNvPicPr>
            <a:picLocks noChangeAspect="1"/>
          </p:cNvPicPr>
          <p:nvPr/>
        </p:nvPicPr>
        <p:blipFill rotWithShape="1">
          <a:blip r:embed="rId5"/>
          <a:srcRect l="11032" r="17188" b="4"/>
          <a:stretch/>
        </p:blipFill>
        <p:spPr>
          <a:xfrm>
            <a:off x="8186411" y="665018"/>
            <a:ext cx="3353834" cy="2032419"/>
          </a:xfrm>
          <a:prstGeom prst="rect">
            <a:avLst/>
          </a:prstGeom>
        </p:spPr>
      </p:pic>
      <p:pic>
        <p:nvPicPr>
          <p:cNvPr id="4" name="Picture 2" descr="https://attachment.outlook.office.net/owa/rmpacheco@mnu.edu/service.svc/s/GetFileAttachment?id=AAMkADA0Nzg4N2MzLTM4MDgtNGJkNi1iOGUyLTJiYzBmMjdkZmE2OABGAAAAAADX1MepPjOjSabUgpqbzcnCBwBQV2TD0xK3TY1x8JMkhl7kAAAAjQhHAACFoFsEVovLQ7OvyDCI3g2SAARvp9SqAAABEgAQAD3dkGXPFzVAvZs%2FYKuDnAA%3D&amp;X-OWA-CANARY=K2yrwUpYcE6iCGig9wDNyjDBo8Fu49UYqwx4OT9mUWIYKOkywEMXTdf1EbHCYIsP4FNATu_QsIs.&amp;token=eyJhbGciOiJSUzI1NiIsImtpZCI6IjA2MDBGOUY2NzQ2MjA3MzdFNzM0MDRFMjg3QzQ1QTgxOENCN0NFQjgiLCJ4NXQiOiJCZ0Q1OW5SaUJ6Zm5OQVRpaDhSYWdZeTN6cmciLCJ0eXAiOiJKV1QifQ.eyJ2ZXIiOiJFeGNoYW5nZS5DYWxsYmFjay5WMSIsImFwcGN0eHNlbmRlciI6Ik93YURvd25sb2FkQGNjZGFhMDJkLTQ1ODYtNGU1NS1hMTlmLWNiYjg2M2YwYTgyNiIsImFwcGN0eCI6IntcIm1zZXhjaHByb3RcIjpcIm93YVwiLFwicHJpbWFyeXNpZFwiOlwiUy0xLTUtMjEtMjY3NzA1MTQ0MC0zMjEwNzQwNDIyLTQwOTc1NTMxMjAtMTcyNzQ1MVwiLFwicHVpZFwiOlwiMTE1Mzk3NzAyNTA5NjI2MzQ2MFwiLFwib2lkXCI6XCI4YTY0ZTQyNi1mMmE3LTQ4ZWUtODFlNi01YzIyMDE5MzQ5MzNcIixcInNjb3BlXCI6XCJPd2FEb3dubG9hZFwifSIsIm5iZiI6MTUzMDkwMTYyMiwiZXhwIjoxNTMwOTAyMjIyLCJpc3MiOiIwMDAwMDAwMi0wMDAwLTBmZjEtY2UwMC0wMDAwMDAwMDAwMDBAY2NkYWEwMmQtNDU4Ni00ZTU1LWExOWYtY2JiODYzZjBhODI2IiwiYXVkIjoiMDAwMDAwMDItMDAwMC0wZmYxLWNlMDAtMDAwMDAwMDAwMDAwL2F0dGFjaG1lbnQub3V0bG9vay5vZmZpY2UubmV0QGNjZGFhMDJkLTQ1ODYtNGU1NS1hMTlmLWNiYjg2M2YwYTgyNiJ9.IrS_I-k7MW2As2FpvhHdiNTLdOZ76bcWUhzx3gqJtT6_XhHTOC9SvvBp3pDBuWR55-wWmTwnypc8BjJ-vMRnC02BY8kldrEL7ui1VP6u_K3GaQpTBok0R7rn8IdN8PUnk6hfuEYQEo140f_AVaIPkD1rVVc5Wz1ucYHzafIVYxVB-sygJ4513LnPUjanAjUqamry2TOV0pF1aDGlP22tkGTMgSm5pxQs3ab6XmG80-oyXgyPaIPw3z9wcVCoY-2HKxnmdJIszFRsRv3JmnI6tzJgANHhByDW1kAXg-wzfXafmKXHuQeI0aJO4Cfq3Dsr0ScaSpGndp7oWcMj-fgu4Q&amp;owa=outlook.office365.com&amp;isImagePreview=True">
            <a:extLst>
              <a:ext uri="{FF2B5EF4-FFF2-40B4-BE49-F238E27FC236}">
                <a16:creationId xmlns:a16="http://schemas.microsoft.com/office/drawing/2014/main" id="{7BB54317-65BC-4FDF-967F-7787075E48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558" r="-4" b="21682"/>
          <a:stretch/>
        </p:blipFill>
        <p:spPr bwMode="auto">
          <a:xfrm>
            <a:off x="8186411" y="2854035"/>
            <a:ext cx="3353834" cy="276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A29C-7480-4619-961D-8668A57FB662}"/>
              </a:ext>
            </a:extLst>
          </p:cNvPr>
          <p:cNvSpPr>
            <a:spLocks noGrp="1"/>
          </p:cNvSpPr>
          <p:nvPr>
            <p:ph type="title"/>
          </p:nvPr>
        </p:nvSpPr>
        <p:spPr>
          <a:xfrm>
            <a:off x="2231136" y="964692"/>
            <a:ext cx="7729728" cy="1188720"/>
          </a:xfrm>
        </p:spPr>
        <p:txBody>
          <a:bodyPr>
            <a:normAutofit/>
          </a:bodyPr>
          <a:lstStyle/>
          <a:p>
            <a:r>
              <a:rPr lang="en-US" dirty="0"/>
              <a:t>Contact Names and Numbers</a:t>
            </a:r>
          </a:p>
        </p:txBody>
      </p:sp>
      <p:graphicFrame>
        <p:nvGraphicFramePr>
          <p:cNvPr id="5" name="Content Placeholder 2">
            <a:extLst>
              <a:ext uri="{FF2B5EF4-FFF2-40B4-BE49-F238E27FC236}">
                <a16:creationId xmlns:a16="http://schemas.microsoft.com/office/drawing/2014/main" id="{7C751DAC-78E0-4382-95F6-CF1B092B7890}"/>
              </a:ext>
            </a:extLst>
          </p:cNvPr>
          <p:cNvGraphicFramePr>
            <a:graphicFrameLocks noGrp="1"/>
          </p:cNvGraphicFramePr>
          <p:nvPr>
            <p:ph idx="1"/>
            <p:extLst>
              <p:ext uri="{D42A27DB-BD31-4B8C-83A1-F6EECF244321}">
                <p14:modId xmlns:p14="http://schemas.microsoft.com/office/powerpoint/2010/main" val="2010302476"/>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56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370481-7069-4BE0-9F87-1666648235C0}"/>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t="4571" b="18899"/>
          <a:stretch/>
        </p:blipFill>
        <p:spPr>
          <a:xfrm>
            <a:off x="20" y="10"/>
            <a:ext cx="12191980" cy="6857990"/>
          </a:xfrm>
          <a:prstGeom prst="rect">
            <a:avLst/>
          </a:prstGeom>
        </p:spPr>
      </p:pic>
      <p:sp>
        <p:nvSpPr>
          <p:cNvPr id="2" name="Title 1">
            <a:extLst>
              <a:ext uri="{FF2B5EF4-FFF2-40B4-BE49-F238E27FC236}">
                <a16:creationId xmlns:a16="http://schemas.microsoft.com/office/drawing/2014/main" id="{B8FD9E94-BD85-4A53-991D-A401047939F4}"/>
              </a:ext>
            </a:extLst>
          </p:cNvPr>
          <p:cNvSpPr>
            <a:spLocks noGrp="1"/>
          </p:cNvSpPr>
          <p:nvPr>
            <p:ph type="title"/>
          </p:nvPr>
        </p:nvSpPr>
        <p:spPr>
          <a:xfrm>
            <a:off x="2231136" y="964692"/>
            <a:ext cx="7729728" cy="1188720"/>
          </a:xfrm>
          <a:prstGeom prst="ellipse">
            <a:avLst/>
          </a:prstGeom>
          <a:noFill/>
          <a:ln>
            <a:solidFill>
              <a:srgbClr val="FFFFFF"/>
            </a:solidFill>
          </a:ln>
        </p:spPr>
        <p:txBody>
          <a:bodyPr>
            <a:normAutofit/>
          </a:bodyPr>
          <a:lstStyle/>
          <a:p>
            <a:r>
              <a:rPr lang="en-US" sz="1500">
                <a:solidFill>
                  <a:schemeClr val="tx1"/>
                </a:solidFill>
              </a:rPr>
              <a:t>Reporting Crimes &amp; Information Anonymously</a:t>
            </a:r>
          </a:p>
        </p:txBody>
      </p:sp>
      <p:sp>
        <p:nvSpPr>
          <p:cNvPr id="3" name="Content Placeholder 2">
            <a:extLst>
              <a:ext uri="{FF2B5EF4-FFF2-40B4-BE49-F238E27FC236}">
                <a16:creationId xmlns:a16="http://schemas.microsoft.com/office/drawing/2014/main" id="{71151353-A482-4F9E-9FCA-E72E7AA6E2DE}"/>
              </a:ext>
            </a:extLst>
          </p:cNvPr>
          <p:cNvSpPr>
            <a:spLocks noGrp="1"/>
          </p:cNvSpPr>
          <p:nvPr>
            <p:ph idx="1"/>
          </p:nvPr>
        </p:nvSpPr>
        <p:spPr>
          <a:xfrm>
            <a:off x="2231136" y="2638044"/>
            <a:ext cx="7729728" cy="3101983"/>
          </a:xfrm>
        </p:spPr>
        <p:txBody>
          <a:bodyPr>
            <a:normAutofit/>
          </a:bodyPr>
          <a:lstStyle/>
          <a:p>
            <a:r>
              <a:rPr lang="en-US"/>
              <a:t>Students, faculty, and staff may provide a voluntary and confidential witness report to the Campus Safety Department.  Reports may be completed to report anonymous tips concerning campus safety or to provide a confidential witness report at the following MNU Campus Safety Department webpage, under the </a:t>
            </a:r>
            <a:r>
              <a:rPr lang="en-US" b="1" u="sng"/>
              <a:t>Report a Crime</a:t>
            </a:r>
            <a:r>
              <a:rPr lang="en-US"/>
              <a:t> link: </a:t>
            </a:r>
            <a:r>
              <a:rPr lang="en-US">
                <a:hlinkClick r:id="rId5"/>
              </a:rPr>
              <a:t>https://www.mnu.edu/resources/campus-safety</a:t>
            </a:r>
            <a:endParaRPr lang="en-US"/>
          </a:p>
          <a:p>
            <a:pPr marL="0" indent="0">
              <a:buNone/>
            </a:pPr>
            <a:endParaRPr lang="en-US" dirty="0"/>
          </a:p>
        </p:txBody>
      </p:sp>
    </p:spTree>
    <p:extLst>
      <p:ext uri="{BB962C8B-B14F-4D97-AF65-F5344CB8AC3E}">
        <p14:creationId xmlns:p14="http://schemas.microsoft.com/office/powerpoint/2010/main" val="15920152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CCB15-AD15-4CC7-A7D1-A0F6D0B20440}"/>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Crime &amp; Incident Reporting</a:t>
            </a:r>
          </a:p>
        </p:txBody>
      </p:sp>
      <p:sp>
        <p:nvSpPr>
          <p:cNvPr id="3" name="Content Placeholder 2">
            <a:extLst>
              <a:ext uri="{FF2B5EF4-FFF2-40B4-BE49-F238E27FC236}">
                <a16:creationId xmlns:a16="http://schemas.microsoft.com/office/drawing/2014/main" id="{635B393D-09AD-44F4-ADA2-D88E6A616090}"/>
              </a:ext>
            </a:extLst>
          </p:cNvPr>
          <p:cNvSpPr>
            <a:spLocks noGrp="1"/>
          </p:cNvSpPr>
          <p:nvPr>
            <p:ph idx="1"/>
          </p:nvPr>
        </p:nvSpPr>
        <p:spPr>
          <a:xfrm>
            <a:off x="643468" y="2638044"/>
            <a:ext cx="3363974" cy="3415622"/>
          </a:xfrm>
        </p:spPr>
        <p:txBody>
          <a:bodyPr>
            <a:normAutofit/>
          </a:bodyPr>
          <a:lstStyle/>
          <a:p>
            <a:r>
              <a:rPr lang="en-US">
                <a:solidFill>
                  <a:schemeClr val="bg1"/>
                </a:solidFill>
              </a:rPr>
              <a:t>Report all crimes.</a:t>
            </a:r>
          </a:p>
          <a:p>
            <a:r>
              <a:rPr lang="en-US">
                <a:solidFill>
                  <a:schemeClr val="bg1"/>
                </a:solidFill>
              </a:rPr>
              <a:t>Report all suspicious activity.</a:t>
            </a:r>
          </a:p>
          <a:p>
            <a:endParaRPr lang="en-US">
              <a:solidFill>
                <a:schemeClr val="bg1"/>
              </a:solidFill>
            </a:endParaRPr>
          </a:p>
        </p:txBody>
      </p:sp>
      <p:pic>
        <p:nvPicPr>
          <p:cNvPr id="4" name="Picture 3">
            <a:extLst>
              <a:ext uri="{FF2B5EF4-FFF2-40B4-BE49-F238E27FC236}">
                <a16:creationId xmlns:a16="http://schemas.microsoft.com/office/drawing/2014/main" id="{2DA1FE01-7A2C-4182-B276-6D7CDA6E23E6}"/>
              </a:ext>
            </a:extLst>
          </p:cNvPr>
          <p:cNvPicPr>
            <a:picLocks noChangeAspect="1"/>
          </p:cNvPicPr>
          <p:nvPr/>
        </p:nvPicPr>
        <p:blipFill>
          <a:blip r:embed="rId3"/>
          <a:stretch>
            <a:fillRect/>
          </a:stretch>
        </p:blipFill>
        <p:spPr>
          <a:xfrm>
            <a:off x="5466755" y="643467"/>
            <a:ext cx="5912785" cy="5410199"/>
          </a:xfrm>
          <a:prstGeom prst="rect">
            <a:avLst/>
          </a:prstGeom>
        </p:spPr>
      </p:pic>
    </p:spTree>
    <p:extLst>
      <p:ext uri="{BB962C8B-B14F-4D97-AF65-F5344CB8AC3E}">
        <p14:creationId xmlns:p14="http://schemas.microsoft.com/office/powerpoint/2010/main" val="6676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45AF6F6-FE4C-40F1-B9AA-6D19845628AE}"/>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l="22370" r="24297"/>
          <a:stretch/>
        </p:blipFill>
        <p:spPr>
          <a:xfrm>
            <a:off x="20" y="10"/>
            <a:ext cx="12191980" cy="6857990"/>
          </a:xfrm>
          <a:prstGeom prst="rect">
            <a:avLst/>
          </a:prstGeom>
        </p:spPr>
      </p:pic>
      <p:sp>
        <p:nvSpPr>
          <p:cNvPr id="2" name="Title 1">
            <a:extLst>
              <a:ext uri="{FF2B5EF4-FFF2-40B4-BE49-F238E27FC236}">
                <a16:creationId xmlns:a16="http://schemas.microsoft.com/office/drawing/2014/main" id="{FD8EDE1A-A0A6-4F43-8B42-07A23B0C43A8}"/>
              </a:ext>
            </a:extLst>
          </p:cNvPr>
          <p:cNvSpPr>
            <a:spLocks noGrp="1"/>
          </p:cNvSpPr>
          <p:nvPr>
            <p:ph type="title"/>
          </p:nvPr>
        </p:nvSpPr>
        <p:spPr>
          <a:xfrm>
            <a:off x="2231136" y="964692"/>
            <a:ext cx="7729728" cy="1188720"/>
          </a:xfrm>
          <a:prstGeom prst="ellipse">
            <a:avLst/>
          </a:prstGeom>
          <a:noFill/>
          <a:ln>
            <a:solidFill>
              <a:srgbClr val="FFFFFF"/>
            </a:solidFill>
          </a:ln>
        </p:spPr>
        <p:txBody>
          <a:bodyPr>
            <a:normAutofit/>
          </a:bodyPr>
          <a:lstStyle/>
          <a:p>
            <a:r>
              <a:rPr lang="en-US" sz="1100">
                <a:solidFill>
                  <a:schemeClr val="tx1"/>
                </a:solidFill>
              </a:rPr>
              <a:t>Active Shooter Training</a:t>
            </a:r>
            <a:br>
              <a:rPr lang="en-US" sz="1100">
                <a:solidFill>
                  <a:schemeClr val="tx1"/>
                </a:solidFill>
              </a:rPr>
            </a:br>
            <a:r>
              <a:rPr lang="en-US" sz="1100">
                <a:solidFill>
                  <a:schemeClr val="tx1"/>
                </a:solidFill>
              </a:rPr>
              <a:t>MNU Campus Safety Department’s Goal &amp; Commitment</a:t>
            </a:r>
          </a:p>
        </p:txBody>
      </p:sp>
      <p:sp>
        <p:nvSpPr>
          <p:cNvPr id="3" name="Content Placeholder 2">
            <a:extLst>
              <a:ext uri="{FF2B5EF4-FFF2-40B4-BE49-F238E27FC236}">
                <a16:creationId xmlns:a16="http://schemas.microsoft.com/office/drawing/2014/main" id="{A417F085-B36D-4C87-BB44-6A07E3ABB8F1}"/>
              </a:ext>
            </a:extLst>
          </p:cNvPr>
          <p:cNvSpPr>
            <a:spLocks noGrp="1"/>
          </p:cNvSpPr>
          <p:nvPr>
            <p:ph idx="1"/>
          </p:nvPr>
        </p:nvSpPr>
        <p:spPr>
          <a:xfrm>
            <a:off x="2231136" y="2638044"/>
            <a:ext cx="7729728" cy="3101983"/>
          </a:xfrm>
        </p:spPr>
        <p:txBody>
          <a:bodyPr>
            <a:normAutofit/>
          </a:bodyPr>
          <a:lstStyle/>
          <a:p>
            <a:r>
              <a:rPr lang="en-US" dirty="0"/>
              <a:t>The MidAmerica Nazarene University’s Campus Safety Department is committed to ensuring the safety and security of students, faculty, staff and visitors. It is the goal of the Campus Safety Department to foster a culture of safety and security throughout the university.</a:t>
            </a:r>
          </a:p>
          <a:p>
            <a:r>
              <a:rPr lang="en-US" dirty="0"/>
              <a:t>Safety and Security is a shared responsibility. All members of the university can help reduce the potential of crimes on campus by immediately reporting all incidents and suspicious activity to the Campus Safety Department, located at Land Gymnasium. The Campus Safety Department can be contacted 24-Hours a day at (913) 971-3299.  </a:t>
            </a:r>
          </a:p>
          <a:p>
            <a:pPr marL="0" indent="0">
              <a:buNone/>
            </a:pPr>
            <a:endParaRPr lang="en-US" dirty="0"/>
          </a:p>
        </p:txBody>
      </p:sp>
    </p:spTree>
    <p:extLst>
      <p:ext uri="{BB962C8B-B14F-4D97-AF65-F5344CB8AC3E}">
        <p14:creationId xmlns:p14="http://schemas.microsoft.com/office/powerpoint/2010/main" val="18658238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258AE-7637-4466-815C-30BF46B1FA52}"/>
              </a:ext>
            </a:extLst>
          </p:cNvPr>
          <p:cNvSpPr>
            <a:spLocks noGrp="1"/>
          </p:cNvSpPr>
          <p:nvPr>
            <p:ph type="title"/>
          </p:nvPr>
        </p:nvSpPr>
        <p:spPr>
          <a:xfrm>
            <a:off x="643467" y="643467"/>
            <a:ext cx="3363974" cy="1728044"/>
          </a:xfrm>
          <a:prstGeom prst="ellipse">
            <a:avLst/>
          </a:prstGeom>
          <a:noFill/>
          <a:ln>
            <a:solidFill>
              <a:schemeClr val="bg1"/>
            </a:solidFill>
          </a:ln>
        </p:spPr>
        <p:txBody>
          <a:bodyPr wrap="square">
            <a:normAutofit/>
          </a:bodyPr>
          <a:lstStyle/>
          <a:p>
            <a:r>
              <a:rPr lang="en-US" sz="2000">
                <a:solidFill>
                  <a:schemeClr val="bg1"/>
                </a:solidFill>
              </a:rPr>
              <a:t>Active Shooter Training</a:t>
            </a:r>
          </a:p>
        </p:txBody>
      </p:sp>
      <p:sp>
        <p:nvSpPr>
          <p:cNvPr id="3" name="Content Placeholder 2">
            <a:extLst>
              <a:ext uri="{FF2B5EF4-FFF2-40B4-BE49-F238E27FC236}">
                <a16:creationId xmlns:a16="http://schemas.microsoft.com/office/drawing/2014/main" id="{EB461995-6B21-4357-9281-3B0B91C20496}"/>
              </a:ext>
            </a:extLst>
          </p:cNvPr>
          <p:cNvSpPr>
            <a:spLocks noGrp="1"/>
          </p:cNvSpPr>
          <p:nvPr>
            <p:ph idx="1"/>
          </p:nvPr>
        </p:nvSpPr>
        <p:spPr>
          <a:xfrm>
            <a:off x="643468" y="2638044"/>
            <a:ext cx="3363974" cy="3415622"/>
          </a:xfrm>
        </p:spPr>
        <p:txBody>
          <a:bodyPr>
            <a:normAutofit/>
          </a:bodyPr>
          <a:lstStyle/>
          <a:p>
            <a:pPr>
              <a:lnSpc>
                <a:spcPct val="90000"/>
              </a:lnSpc>
            </a:pPr>
            <a:r>
              <a:rPr lang="en-US" sz="900" dirty="0">
                <a:solidFill>
                  <a:schemeClr val="bg1"/>
                </a:solidFill>
                <a:latin typeface="Arial" pitchFamily="34" charset="0"/>
                <a:cs typeface="Arial" pitchFamily="34" charset="0"/>
              </a:rPr>
              <a:t>Active Shooter situations can occur in any environment and are unpredictable and evolve quickly. There is no pattern or method to their selection of victims.</a:t>
            </a:r>
          </a:p>
          <a:p>
            <a:pPr>
              <a:lnSpc>
                <a:spcPct val="90000"/>
              </a:lnSpc>
              <a:buNone/>
            </a:pPr>
            <a:r>
              <a:rPr lang="en-US" sz="900" dirty="0">
                <a:solidFill>
                  <a:schemeClr val="bg1"/>
                </a:solidFill>
              </a:rPr>
              <a:t>PURPOSE</a:t>
            </a:r>
          </a:p>
          <a:p>
            <a:pPr>
              <a:lnSpc>
                <a:spcPct val="90000"/>
              </a:lnSpc>
            </a:pPr>
            <a:r>
              <a:rPr lang="en-US" sz="900" dirty="0">
                <a:solidFill>
                  <a:schemeClr val="bg1"/>
                </a:solidFill>
                <a:latin typeface="Arial" pitchFamily="34" charset="0"/>
                <a:cs typeface="Arial" pitchFamily="34" charset="0"/>
              </a:rPr>
              <a:t>The intent of the following presentation is to:</a:t>
            </a:r>
          </a:p>
          <a:p>
            <a:pPr lvl="1">
              <a:lnSpc>
                <a:spcPct val="90000"/>
              </a:lnSpc>
            </a:pPr>
            <a:r>
              <a:rPr lang="en-US" sz="900" dirty="0">
                <a:solidFill>
                  <a:schemeClr val="bg1"/>
                </a:solidFill>
                <a:latin typeface="Arial" pitchFamily="34" charset="0"/>
                <a:cs typeface="Arial" pitchFamily="34" charset="0"/>
              </a:rPr>
              <a:t>Provide guidance to those who may be caught in an Active Shooter Situation and what actions to take. </a:t>
            </a:r>
          </a:p>
          <a:p>
            <a:pPr lvl="1">
              <a:lnSpc>
                <a:spcPct val="90000"/>
              </a:lnSpc>
            </a:pPr>
            <a:r>
              <a:rPr lang="en-US" sz="900" dirty="0">
                <a:solidFill>
                  <a:schemeClr val="bg1"/>
                </a:solidFill>
                <a:latin typeface="Arial" pitchFamily="34" charset="0"/>
                <a:cs typeface="Arial" pitchFamily="34" charset="0"/>
              </a:rPr>
              <a:t>Provide guidance as to what to expect from responding Law Enforcement.</a:t>
            </a:r>
          </a:p>
          <a:p>
            <a:pPr lvl="1">
              <a:lnSpc>
                <a:spcPct val="90000"/>
              </a:lnSpc>
            </a:pPr>
            <a:r>
              <a:rPr lang="en-US" sz="900" dirty="0">
                <a:solidFill>
                  <a:schemeClr val="bg1"/>
                </a:solidFill>
                <a:latin typeface="Arial" pitchFamily="34" charset="0"/>
                <a:cs typeface="Arial" pitchFamily="34" charset="0"/>
              </a:rPr>
              <a:t>Discuss RAVE Campus Alert System</a:t>
            </a:r>
          </a:p>
          <a:p>
            <a:pPr lvl="1">
              <a:lnSpc>
                <a:spcPct val="90000"/>
              </a:lnSpc>
            </a:pPr>
            <a:r>
              <a:rPr lang="en-US" sz="900" dirty="0">
                <a:solidFill>
                  <a:schemeClr val="bg1"/>
                </a:solidFill>
                <a:latin typeface="Arial" pitchFamily="34" charset="0"/>
                <a:cs typeface="Arial" pitchFamily="34" charset="0"/>
              </a:rPr>
              <a:t>Know who to report potentially violent behavior to and their contact information</a:t>
            </a:r>
          </a:p>
          <a:p>
            <a:pPr lvl="1">
              <a:lnSpc>
                <a:spcPct val="90000"/>
              </a:lnSpc>
            </a:pPr>
            <a:r>
              <a:rPr lang="en-US" sz="900" dirty="0">
                <a:solidFill>
                  <a:schemeClr val="bg1"/>
                </a:solidFill>
                <a:latin typeface="Arial" pitchFamily="34" charset="0"/>
                <a:cs typeface="Arial" pitchFamily="34" charset="0"/>
              </a:rPr>
              <a:t>To encourage crime and incident reporting</a:t>
            </a:r>
          </a:p>
          <a:p>
            <a:pPr>
              <a:lnSpc>
                <a:spcPct val="90000"/>
              </a:lnSpc>
            </a:pPr>
            <a:r>
              <a:rPr lang="en-US" sz="900" dirty="0">
                <a:solidFill>
                  <a:schemeClr val="bg1"/>
                </a:solidFill>
                <a:latin typeface="Arial" pitchFamily="34" charset="0"/>
                <a:cs typeface="Arial" pitchFamily="34" charset="0"/>
              </a:rPr>
              <a:t>This presentation and training is to serve as an initial point of reference for those who find themselves confronted or dealing with an Active Shooter situation.</a:t>
            </a:r>
          </a:p>
          <a:p>
            <a:pPr>
              <a:lnSpc>
                <a:spcPct val="90000"/>
              </a:lnSpc>
            </a:pPr>
            <a:endParaRPr lang="en-US" sz="900" dirty="0">
              <a:solidFill>
                <a:schemeClr val="bg1"/>
              </a:solidFill>
              <a:latin typeface="Arial" pitchFamily="34" charset="0"/>
              <a:cs typeface="Arial" pitchFamily="34" charset="0"/>
            </a:endParaRPr>
          </a:p>
          <a:p>
            <a:pPr>
              <a:lnSpc>
                <a:spcPct val="90000"/>
              </a:lnSpc>
            </a:pPr>
            <a:endParaRPr lang="en-US" sz="900" dirty="0">
              <a:solidFill>
                <a:schemeClr val="bg1"/>
              </a:solidFill>
              <a:latin typeface="Arial" pitchFamily="34" charset="0"/>
              <a:cs typeface="Arial" pitchFamily="34" charset="0"/>
            </a:endParaRPr>
          </a:p>
          <a:p>
            <a:pPr marL="0" indent="0">
              <a:lnSpc>
                <a:spcPct val="90000"/>
              </a:lnSpc>
              <a:buNone/>
            </a:pPr>
            <a:endParaRPr lang="en-US" sz="900" dirty="0">
              <a:solidFill>
                <a:schemeClr val="bg1"/>
              </a:solidFill>
            </a:endParaRPr>
          </a:p>
        </p:txBody>
      </p:sp>
      <p:pic>
        <p:nvPicPr>
          <p:cNvPr id="9" name="Picture 8">
            <a:extLst>
              <a:ext uri="{FF2B5EF4-FFF2-40B4-BE49-F238E27FC236}">
                <a16:creationId xmlns:a16="http://schemas.microsoft.com/office/drawing/2014/main" id="{098C96F2-85D9-4FC1-96F9-A5BE394BE45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7763" y="1074849"/>
            <a:ext cx="6250769" cy="4347379"/>
          </a:xfrm>
          <a:prstGeom prst="rect">
            <a:avLst/>
          </a:prstGeom>
        </p:spPr>
      </p:pic>
    </p:spTree>
    <p:extLst>
      <p:ext uri="{BB962C8B-B14F-4D97-AF65-F5344CB8AC3E}">
        <p14:creationId xmlns:p14="http://schemas.microsoft.com/office/powerpoint/2010/main" val="397692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AAAE-4421-4089-9E48-50C4D4F68E88}"/>
              </a:ext>
            </a:extLst>
          </p:cNvPr>
          <p:cNvSpPr>
            <a:spLocks noGrp="1"/>
          </p:cNvSpPr>
          <p:nvPr>
            <p:ph type="title"/>
          </p:nvPr>
        </p:nvSpPr>
        <p:spPr/>
        <p:txBody>
          <a:bodyPr/>
          <a:lstStyle/>
          <a:p>
            <a:r>
              <a:rPr lang="en-US" dirty="0"/>
              <a:t>Active Shooter Video- click to play</a:t>
            </a:r>
          </a:p>
        </p:txBody>
      </p:sp>
      <p:pic>
        <p:nvPicPr>
          <p:cNvPr id="6" name="Online Media 5">
            <a:hlinkClick r:id="" action="ppaction://media"/>
            <a:extLst>
              <a:ext uri="{FF2B5EF4-FFF2-40B4-BE49-F238E27FC236}">
                <a16:creationId xmlns:a16="http://schemas.microsoft.com/office/drawing/2014/main" id="{F255C29E-07EC-4B06-9EDB-D22B96065573}"/>
              </a:ext>
            </a:extLst>
          </p:cNvPr>
          <p:cNvPicPr>
            <a:picLocks noGrp="1" noRot="1" noChangeAspect="1"/>
          </p:cNvPicPr>
          <p:nvPr>
            <p:ph idx="1"/>
            <a:videoFile r:link="rId1"/>
          </p:nvPr>
        </p:nvPicPr>
        <p:blipFill>
          <a:blip r:embed="rId4"/>
          <a:stretch>
            <a:fillRect/>
          </a:stretch>
        </p:blipFill>
        <p:spPr>
          <a:xfrm>
            <a:off x="1643063" y="2273300"/>
            <a:ext cx="8717341" cy="3832225"/>
          </a:xfrm>
          <a:prstGeom prst="rect">
            <a:avLst/>
          </a:prstGeom>
        </p:spPr>
      </p:pic>
    </p:spTree>
    <p:extLst>
      <p:ext uri="{BB962C8B-B14F-4D97-AF65-F5344CB8AC3E}">
        <p14:creationId xmlns:p14="http://schemas.microsoft.com/office/powerpoint/2010/main" val="37631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0FB95-AADB-4EAC-A48C-20DFAC3B7B78}"/>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sz="1300">
                <a:solidFill>
                  <a:schemeClr val="bg1"/>
                </a:solidFill>
              </a:rPr>
              <a:t>HOW TO RESPOND</a:t>
            </a:r>
            <a:br>
              <a:rPr lang="en-US" sz="1300">
                <a:solidFill>
                  <a:schemeClr val="bg1"/>
                </a:solidFill>
              </a:rPr>
            </a:br>
            <a:r>
              <a:rPr lang="en-US" sz="1300">
                <a:solidFill>
                  <a:schemeClr val="bg1"/>
                </a:solidFill>
              </a:rPr>
              <a:t>When an Active Shooter is in your vicinity</a:t>
            </a:r>
            <a:br>
              <a:rPr lang="en-US" sz="1300">
                <a:solidFill>
                  <a:schemeClr val="bg1"/>
                </a:solidFill>
              </a:rPr>
            </a:br>
            <a:r>
              <a:rPr lang="en-US" sz="1300">
                <a:solidFill>
                  <a:schemeClr val="bg1"/>
                </a:solidFill>
              </a:rPr>
              <a:t>Quickly determine the most reasonable way to protect your own life. </a:t>
            </a:r>
            <a:br>
              <a:rPr lang="en-US" sz="1300">
                <a:solidFill>
                  <a:schemeClr val="bg1"/>
                </a:solidFill>
              </a:rPr>
            </a:br>
            <a:endParaRPr lang="en-US" sz="1300">
              <a:solidFill>
                <a:schemeClr val="bg1"/>
              </a:solidFill>
            </a:endParaRPr>
          </a:p>
        </p:txBody>
      </p:sp>
      <p:sp>
        <p:nvSpPr>
          <p:cNvPr id="3" name="Content Placeholder 2">
            <a:extLst>
              <a:ext uri="{FF2B5EF4-FFF2-40B4-BE49-F238E27FC236}">
                <a16:creationId xmlns:a16="http://schemas.microsoft.com/office/drawing/2014/main" id="{52948FE5-71A6-4B8B-9678-FAB4FCCC684C}"/>
              </a:ext>
            </a:extLst>
          </p:cNvPr>
          <p:cNvSpPr>
            <a:spLocks noGrp="1"/>
          </p:cNvSpPr>
          <p:nvPr>
            <p:ph idx="1"/>
          </p:nvPr>
        </p:nvSpPr>
        <p:spPr>
          <a:xfrm>
            <a:off x="643468" y="2638044"/>
            <a:ext cx="3363974" cy="3415622"/>
          </a:xfrm>
        </p:spPr>
        <p:txBody>
          <a:bodyPr>
            <a:normAutofit/>
          </a:bodyPr>
          <a:lstStyle/>
          <a:p>
            <a:pPr>
              <a:buNone/>
            </a:pPr>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p:txBody>
      </p:sp>
      <p:graphicFrame>
        <p:nvGraphicFramePr>
          <p:cNvPr id="5" name="Table 4">
            <a:extLst>
              <a:ext uri="{FF2B5EF4-FFF2-40B4-BE49-F238E27FC236}">
                <a16:creationId xmlns:a16="http://schemas.microsoft.com/office/drawing/2014/main" id="{ABB63264-E8C8-4972-A6F5-72236A4C7FA2}"/>
              </a:ext>
            </a:extLst>
          </p:cNvPr>
          <p:cNvGraphicFramePr>
            <a:graphicFrameLocks noGrp="1"/>
          </p:cNvGraphicFramePr>
          <p:nvPr>
            <p:extLst>
              <p:ext uri="{D42A27DB-BD31-4B8C-83A1-F6EECF244321}">
                <p14:modId xmlns:p14="http://schemas.microsoft.com/office/powerpoint/2010/main" val="1026968071"/>
              </p:ext>
            </p:extLst>
          </p:nvPr>
        </p:nvGraphicFramePr>
        <p:xfrm>
          <a:off x="5297763" y="1448721"/>
          <a:ext cx="6262266" cy="3259977"/>
        </p:xfrm>
        <a:graphic>
          <a:graphicData uri="http://schemas.openxmlformats.org/drawingml/2006/table">
            <a:tbl>
              <a:tblPr firstRow="1" bandRow="1">
                <a:tableStyleId>{5C22544A-7EE6-4342-B048-85BDC9FD1C3A}</a:tableStyleId>
              </a:tblPr>
              <a:tblGrid>
                <a:gridCol w="1872247">
                  <a:extLst>
                    <a:ext uri="{9D8B030D-6E8A-4147-A177-3AD203B41FA5}">
                      <a16:colId xmlns:a16="http://schemas.microsoft.com/office/drawing/2014/main" val="3237220812"/>
                    </a:ext>
                  </a:extLst>
                </a:gridCol>
                <a:gridCol w="1993459">
                  <a:extLst>
                    <a:ext uri="{9D8B030D-6E8A-4147-A177-3AD203B41FA5}">
                      <a16:colId xmlns:a16="http://schemas.microsoft.com/office/drawing/2014/main" val="2674780239"/>
                    </a:ext>
                  </a:extLst>
                </a:gridCol>
                <a:gridCol w="2396560">
                  <a:extLst>
                    <a:ext uri="{9D8B030D-6E8A-4147-A177-3AD203B41FA5}">
                      <a16:colId xmlns:a16="http://schemas.microsoft.com/office/drawing/2014/main" val="2727398859"/>
                    </a:ext>
                  </a:extLst>
                </a:gridCol>
              </a:tblGrid>
              <a:tr h="222583">
                <a:tc>
                  <a:txBody>
                    <a:bodyPr/>
                    <a:lstStyle/>
                    <a:p>
                      <a:r>
                        <a:rPr lang="en-US" sz="1300">
                          <a:solidFill>
                            <a:schemeClr val="bg1"/>
                          </a:solidFill>
                        </a:rPr>
                        <a:t>Run</a:t>
                      </a:r>
                    </a:p>
                  </a:txBody>
                  <a:tcPr marL="67132" marR="67132" marT="33566" marB="33566">
                    <a:solidFill>
                      <a:schemeClr val="tx1">
                        <a:lumMod val="75000"/>
                        <a:lumOff val="25000"/>
                      </a:schemeClr>
                    </a:solidFill>
                  </a:tcPr>
                </a:tc>
                <a:tc>
                  <a:txBody>
                    <a:bodyPr/>
                    <a:lstStyle/>
                    <a:p>
                      <a:r>
                        <a:rPr lang="en-US" sz="1300">
                          <a:solidFill>
                            <a:schemeClr val="bg1"/>
                          </a:solidFill>
                        </a:rPr>
                        <a:t>Hide </a:t>
                      </a:r>
                    </a:p>
                  </a:txBody>
                  <a:tcPr marL="67132" marR="67132" marT="33566" marB="33566">
                    <a:solidFill>
                      <a:schemeClr val="tx1">
                        <a:lumMod val="75000"/>
                        <a:lumOff val="25000"/>
                      </a:schemeClr>
                    </a:solidFill>
                  </a:tcPr>
                </a:tc>
                <a:tc>
                  <a:txBody>
                    <a:bodyPr/>
                    <a:lstStyle/>
                    <a:p>
                      <a:r>
                        <a:rPr lang="en-US" sz="1300" dirty="0">
                          <a:solidFill>
                            <a:schemeClr val="bg1"/>
                          </a:solidFill>
                        </a:rPr>
                        <a:t>Fight</a:t>
                      </a:r>
                    </a:p>
                  </a:txBody>
                  <a:tcPr marL="67132" marR="67132" marT="33566" marB="33566">
                    <a:solidFill>
                      <a:schemeClr val="tx1">
                        <a:lumMod val="75000"/>
                        <a:lumOff val="25000"/>
                      </a:schemeClr>
                    </a:solidFill>
                  </a:tcPr>
                </a:tc>
                <a:extLst>
                  <a:ext uri="{0D108BD9-81ED-4DB2-BD59-A6C34878D82A}">
                    <a16:rowId xmlns:a16="http://schemas.microsoft.com/office/drawing/2014/main" val="2719988536"/>
                  </a:ext>
                </a:extLst>
              </a:tr>
              <a:tr h="677865">
                <a:tc>
                  <a:txBody>
                    <a:bodyPr/>
                    <a:lstStyle/>
                    <a:p>
                      <a:pPr>
                        <a:buFont typeface="Arial" pitchFamily="34" charset="0"/>
                        <a:buNone/>
                      </a:pPr>
                      <a:endParaRPr lang="en-US" sz="1300">
                        <a:solidFill>
                          <a:schemeClr val="tx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2">
                              <a:lumMod val="10000"/>
                            </a:schemeClr>
                          </a:solidFill>
                        </a:rPr>
                        <a:t>Have an escape route</a:t>
                      </a:r>
                      <a:r>
                        <a:rPr lang="en-US" sz="1300" baseline="0">
                          <a:solidFill>
                            <a:schemeClr val="tx2">
                              <a:lumMod val="10000"/>
                            </a:schemeClr>
                          </a:solidFill>
                        </a:rPr>
                        <a:t> and plan in mind.</a:t>
                      </a:r>
                      <a:r>
                        <a:rPr lang="en-US" sz="1300">
                          <a:solidFill>
                            <a:schemeClr val="tx2">
                              <a:lumMod val="10000"/>
                            </a:schemeClr>
                          </a:solidFill>
                        </a:rPr>
                        <a:t> </a:t>
                      </a:r>
                    </a:p>
                  </a:txBody>
                  <a:tcPr marL="67132" marR="67132" marT="33566" marB="33566"/>
                </a:tc>
                <a:tc>
                  <a:txBody>
                    <a:bodyPr/>
                    <a:lstStyle/>
                    <a:p>
                      <a:r>
                        <a:rPr lang="en-US" sz="1300">
                          <a:solidFill>
                            <a:schemeClr val="tx2">
                              <a:lumMod val="10000"/>
                            </a:schemeClr>
                          </a:solidFill>
                        </a:rPr>
                        <a:t>Hide in an area out of the active shooter’s view</a:t>
                      </a:r>
                    </a:p>
                  </a:txBody>
                  <a:tcPr marL="67132" marR="67132" marT="33566" marB="335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a:solidFill>
                            <a:schemeClr val="tx2">
                              <a:lumMod val="10000"/>
                            </a:schemeClr>
                          </a:solidFill>
                        </a:rPr>
                        <a:t>As a last resort and when your life is in imminent danger .</a:t>
                      </a:r>
                    </a:p>
                    <a:p>
                      <a:endParaRPr lang="en-US" sz="1300">
                        <a:solidFill>
                          <a:schemeClr val="tx2">
                            <a:lumMod val="10000"/>
                          </a:schemeClr>
                        </a:solidFill>
                      </a:endParaRPr>
                    </a:p>
                  </a:txBody>
                  <a:tcPr marL="67132" marR="67132" marT="33566" marB="33566"/>
                </a:tc>
                <a:extLst>
                  <a:ext uri="{0D108BD9-81ED-4DB2-BD59-A6C34878D82A}">
                    <a16:rowId xmlns:a16="http://schemas.microsoft.com/office/drawing/2014/main" val="942032462"/>
                  </a:ext>
                </a:extLst>
              </a:tr>
              <a:tr h="526104">
                <a:tc>
                  <a:txBody>
                    <a:bodyPr/>
                    <a:lstStyle/>
                    <a:p>
                      <a:r>
                        <a:rPr lang="en-US" sz="1300">
                          <a:solidFill>
                            <a:schemeClr val="tx2">
                              <a:lumMod val="10000"/>
                            </a:schemeClr>
                          </a:solidFill>
                        </a:rPr>
                        <a:t>Leave belongings behind.</a:t>
                      </a:r>
                    </a:p>
                  </a:txBody>
                  <a:tcPr marL="67132" marR="67132" marT="33566" marB="335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2">
                              <a:lumMod val="10000"/>
                            </a:schemeClr>
                          </a:solidFill>
                        </a:rPr>
                        <a:t>Hide</a:t>
                      </a:r>
                      <a:r>
                        <a:rPr lang="en-US" sz="1300" baseline="0" dirty="0">
                          <a:solidFill>
                            <a:schemeClr val="tx2">
                              <a:lumMod val="10000"/>
                            </a:schemeClr>
                          </a:solidFill>
                        </a:rPr>
                        <a:t> behind large items</a:t>
                      </a:r>
                      <a:endParaRPr lang="en-US" sz="1300" dirty="0">
                        <a:solidFill>
                          <a:schemeClr val="tx2">
                            <a:lumMod val="10000"/>
                          </a:schemeClr>
                        </a:solidFill>
                      </a:endParaRPr>
                    </a:p>
                    <a:p>
                      <a:endParaRPr lang="en-US" sz="1300" dirty="0">
                        <a:solidFill>
                          <a:schemeClr val="tx2">
                            <a:lumMod val="10000"/>
                          </a:schemeClr>
                        </a:solidFill>
                      </a:endParaRPr>
                    </a:p>
                  </a:txBody>
                  <a:tcPr marL="67132" marR="67132" marT="33566" marB="335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a:solidFill>
                            <a:schemeClr val="tx2">
                              <a:lumMod val="10000"/>
                            </a:schemeClr>
                          </a:solidFill>
                        </a:rPr>
                        <a:t>Attempt to incapacitate  the Active Shooter</a:t>
                      </a:r>
                    </a:p>
                    <a:p>
                      <a:endParaRPr lang="en-US" sz="1300">
                        <a:solidFill>
                          <a:schemeClr val="tx2">
                            <a:lumMod val="10000"/>
                          </a:schemeClr>
                        </a:solidFill>
                      </a:endParaRPr>
                    </a:p>
                  </a:txBody>
                  <a:tcPr marL="67132" marR="67132" marT="33566" marB="33566"/>
                </a:tc>
                <a:extLst>
                  <a:ext uri="{0D108BD9-81ED-4DB2-BD59-A6C34878D82A}">
                    <a16:rowId xmlns:a16="http://schemas.microsoft.com/office/drawing/2014/main" val="2452050907"/>
                  </a:ext>
                </a:extLst>
              </a:tr>
              <a:tr h="677865">
                <a:tc>
                  <a:txBody>
                    <a:bodyPr/>
                    <a:lstStyle/>
                    <a:p>
                      <a:r>
                        <a:rPr lang="en-US" sz="1300">
                          <a:solidFill>
                            <a:schemeClr val="tx2">
                              <a:lumMod val="10000"/>
                            </a:schemeClr>
                          </a:solidFill>
                        </a:rPr>
                        <a:t>Keep hands visible.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2">
                              <a:lumMod val="10000"/>
                            </a:schemeClr>
                          </a:solidFill>
                        </a:rPr>
                        <a:t>Follow the police officers’ instructions.</a:t>
                      </a:r>
                    </a:p>
                    <a:p>
                      <a:endParaRPr lang="en-US" sz="1300">
                        <a:solidFill>
                          <a:schemeClr val="tx2">
                            <a:lumMod val="10000"/>
                          </a:schemeClr>
                        </a:solidFill>
                      </a:endParaRPr>
                    </a:p>
                  </a:txBody>
                  <a:tcPr marL="67132" marR="67132" marT="33566" marB="335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a:solidFill>
                            <a:schemeClr val="tx2">
                              <a:lumMod val="10000"/>
                            </a:schemeClr>
                          </a:solidFill>
                        </a:rPr>
                        <a:t>Block entry to your hiding place and lock the door if possible.</a:t>
                      </a:r>
                    </a:p>
                    <a:p>
                      <a:endParaRPr lang="en-US" sz="1300">
                        <a:solidFill>
                          <a:schemeClr val="tx2">
                            <a:lumMod val="10000"/>
                          </a:schemeClr>
                        </a:solidFill>
                      </a:endParaRPr>
                    </a:p>
                  </a:txBody>
                  <a:tcPr marL="67132" marR="67132" marT="33566" marB="33566"/>
                </a:tc>
                <a:tc>
                  <a:txBody>
                    <a:bodyPr/>
                    <a:lstStyle/>
                    <a:p>
                      <a:r>
                        <a:rPr lang="en-US" sz="1300" baseline="0" dirty="0">
                          <a:solidFill>
                            <a:schemeClr val="tx2">
                              <a:lumMod val="10000"/>
                            </a:schemeClr>
                          </a:solidFill>
                        </a:rPr>
                        <a:t>Act with physical aggression  and commit to your action.</a:t>
                      </a:r>
                      <a:endParaRPr lang="en-US" sz="1300" dirty="0">
                        <a:solidFill>
                          <a:schemeClr val="tx2">
                            <a:lumMod val="10000"/>
                          </a:schemeClr>
                        </a:solidFill>
                      </a:endParaRPr>
                    </a:p>
                  </a:txBody>
                  <a:tcPr marL="67132" marR="67132" marT="33566" marB="33566"/>
                </a:tc>
                <a:extLst>
                  <a:ext uri="{0D108BD9-81ED-4DB2-BD59-A6C34878D82A}">
                    <a16:rowId xmlns:a16="http://schemas.microsoft.com/office/drawing/2014/main" val="2030948815"/>
                  </a:ext>
                </a:extLst>
              </a:tr>
              <a:tr h="252935">
                <a:tc>
                  <a:txBody>
                    <a:bodyPr/>
                    <a:lstStyle/>
                    <a:p>
                      <a:endParaRPr lang="en-US" sz="1300" dirty="0"/>
                    </a:p>
                  </a:txBody>
                  <a:tcPr marL="67132" marR="67132" marT="33566" marB="33566"/>
                </a:tc>
                <a:tc>
                  <a:txBody>
                    <a:bodyPr/>
                    <a:lstStyle/>
                    <a:p>
                      <a:endParaRPr lang="en-US" sz="1300"/>
                    </a:p>
                  </a:txBody>
                  <a:tcPr marL="67132" marR="67132" marT="33566" marB="33566"/>
                </a:tc>
                <a:tc>
                  <a:txBody>
                    <a:bodyPr/>
                    <a:lstStyle/>
                    <a:p>
                      <a:endParaRPr lang="en-US" sz="1300"/>
                    </a:p>
                  </a:txBody>
                  <a:tcPr marL="67132" marR="67132" marT="33566" marB="33566"/>
                </a:tc>
                <a:extLst>
                  <a:ext uri="{0D108BD9-81ED-4DB2-BD59-A6C34878D82A}">
                    <a16:rowId xmlns:a16="http://schemas.microsoft.com/office/drawing/2014/main" val="3210371051"/>
                  </a:ext>
                </a:extLst>
              </a:tr>
              <a:tr h="252935">
                <a:tc>
                  <a:txBody>
                    <a:bodyPr/>
                    <a:lstStyle/>
                    <a:p>
                      <a:endParaRPr lang="en-US" sz="1300"/>
                    </a:p>
                  </a:txBody>
                  <a:tcPr marL="67132" marR="67132" marT="33566" marB="33566"/>
                </a:tc>
                <a:tc>
                  <a:txBody>
                    <a:bodyPr/>
                    <a:lstStyle/>
                    <a:p>
                      <a:endParaRPr lang="en-US" sz="1300"/>
                    </a:p>
                  </a:txBody>
                  <a:tcPr marL="67132" marR="67132" marT="33566" marB="33566"/>
                </a:tc>
                <a:tc>
                  <a:txBody>
                    <a:bodyPr/>
                    <a:lstStyle/>
                    <a:p>
                      <a:endParaRPr lang="en-US" sz="1300"/>
                    </a:p>
                  </a:txBody>
                  <a:tcPr marL="67132" marR="67132" marT="33566" marB="33566"/>
                </a:tc>
                <a:extLst>
                  <a:ext uri="{0D108BD9-81ED-4DB2-BD59-A6C34878D82A}">
                    <a16:rowId xmlns:a16="http://schemas.microsoft.com/office/drawing/2014/main" val="75612898"/>
                  </a:ext>
                </a:extLst>
              </a:tr>
              <a:tr h="252935">
                <a:tc>
                  <a:txBody>
                    <a:bodyPr/>
                    <a:lstStyle/>
                    <a:p>
                      <a:endParaRPr lang="en-US" sz="1300"/>
                    </a:p>
                  </a:txBody>
                  <a:tcPr marL="67132" marR="67132" marT="33566" marB="33566"/>
                </a:tc>
                <a:tc>
                  <a:txBody>
                    <a:bodyPr/>
                    <a:lstStyle/>
                    <a:p>
                      <a:endParaRPr lang="en-US" sz="1300"/>
                    </a:p>
                  </a:txBody>
                  <a:tcPr marL="67132" marR="67132" marT="33566" marB="33566"/>
                </a:tc>
                <a:tc>
                  <a:txBody>
                    <a:bodyPr/>
                    <a:lstStyle/>
                    <a:p>
                      <a:endParaRPr lang="en-US" sz="1300" dirty="0"/>
                    </a:p>
                  </a:txBody>
                  <a:tcPr marL="67132" marR="67132" marT="33566" marB="33566"/>
                </a:tc>
                <a:extLst>
                  <a:ext uri="{0D108BD9-81ED-4DB2-BD59-A6C34878D82A}">
                    <a16:rowId xmlns:a16="http://schemas.microsoft.com/office/drawing/2014/main" val="1530561777"/>
                  </a:ext>
                </a:extLst>
              </a:tr>
            </a:tbl>
          </a:graphicData>
        </a:graphic>
      </p:graphicFrame>
      <p:pic>
        <p:nvPicPr>
          <p:cNvPr id="12" name="Picture 11">
            <a:extLst>
              <a:ext uri="{FF2B5EF4-FFF2-40B4-BE49-F238E27FC236}">
                <a16:creationId xmlns:a16="http://schemas.microsoft.com/office/drawing/2014/main" id="{6C121526-DFE1-4F1F-BC68-09D19BDB1E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2004" y="2999439"/>
            <a:ext cx="4076588" cy="2717046"/>
          </a:xfrm>
          <a:prstGeom prst="rect">
            <a:avLst/>
          </a:prstGeom>
        </p:spPr>
      </p:pic>
    </p:spTree>
    <p:extLst>
      <p:ext uri="{BB962C8B-B14F-4D97-AF65-F5344CB8AC3E}">
        <p14:creationId xmlns:p14="http://schemas.microsoft.com/office/powerpoint/2010/main" val="21450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7" descr="Panicked-looking man holding a door shut while locking it and labeled, &quot;Respond.&quot;&#10;">
            <a:extLst>
              <a:ext uri="{FF2B5EF4-FFF2-40B4-BE49-F238E27FC236}">
                <a16:creationId xmlns:a16="http://schemas.microsoft.com/office/drawing/2014/main" id="{95DE275A-9285-474E-B605-542D12460889}"/>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23258" b="42007"/>
          <a:stretch/>
        </p:blipFill>
        <p:spPr bwMode="auto">
          <a:xfrm>
            <a:off x="20" y="10"/>
            <a:ext cx="12191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2777AF7-1EF2-4065-8A2B-440FE3E3B0B0}"/>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How to Respond</a:t>
            </a:r>
          </a:p>
        </p:txBody>
      </p:sp>
      <p:sp>
        <p:nvSpPr>
          <p:cNvPr id="3" name="Content Placeholder 2">
            <a:extLst>
              <a:ext uri="{FF2B5EF4-FFF2-40B4-BE49-F238E27FC236}">
                <a16:creationId xmlns:a16="http://schemas.microsoft.com/office/drawing/2014/main" id="{7A681C80-D38C-48C5-A774-C3F32399B1C6}"/>
              </a:ext>
            </a:extLst>
          </p:cNvPr>
          <p:cNvSpPr>
            <a:spLocks noGrp="1"/>
          </p:cNvSpPr>
          <p:nvPr>
            <p:ph idx="1"/>
          </p:nvPr>
        </p:nvSpPr>
        <p:spPr>
          <a:xfrm>
            <a:off x="2231136" y="2638044"/>
            <a:ext cx="7729728" cy="3101983"/>
          </a:xfrm>
        </p:spPr>
        <p:txBody>
          <a:bodyPr>
            <a:normAutofit/>
          </a:bodyPr>
          <a:lstStyle/>
          <a:p>
            <a:pPr marL="341313" indent="-341313">
              <a:buFont typeface="Wingdings" panose="05000000000000000000" pitchFamily="2" charset="2"/>
              <a:buChar char="§"/>
            </a:pPr>
            <a:r>
              <a:rPr lang="en-US" altLang="en-US"/>
              <a:t>Run</a:t>
            </a:r>
          </a:p>
          <a:p>
            <a:pPr marL="341313" indent="-341313">
              <a:buFont typeface="Wingdings" panose="05000000000000000000" pitchFamily="2" charset="2"/>
              <a:buChar char="§"/>
            </a:pPr>
            <a:r>
              <a:rPr lang="en-US" altLang="en-US"/>
              <a:t>Hide                                    </a:t>
            </a:r>
          </a:p>
          <a:p>
            <a:pPr marL="341313" indent="-341313">
              <a:buFont typeface="Wingdings" panose="05000000000000000000" pitchFamily="2" charset="2"/>
              <a:buChar char="§"/>
            </a:pPr>
            <a:r>
              <a:rPr lang="en-US" altLang="en-US"/>
              <a:t>Fight</a:t>
            </a:r>
          </a:p>
          <a:p>
            <a:pPr marL="0" indent="0">
              <a:buNone/>
            </a:pPr>
            <a:endParaRPr lang="en-US"/>
          </a:p>
        </p:txBody>
      </p:sp>
    </p:spTree>
    <p:extLst>
      <p:ext uri="{BB962C8B-B14F-4D97-AF65-F5344CB8AC3E}">
        <p14:creationId xmlns:p14="http://schemas.microsoft.com/office/powerpoint/2010/main" val="1375530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4647D6-039B-45B7-A14C-72950AFDE5C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57078" y="3377509"/>
            <a:ext cx="2200905" cy="2734043"/>
          </a:xfrm>
          <a:prstGeom prst="rect">
            <a:avLst/>
          </a:prstGeom>
        </p:spPr>
      </p:pic>
      <p:sp>
        <p:nvSpPr>
          <p:cNvPr id="14" name="Rectangle 13">
            <a:extLst>
              <a:ext uri="{FF2B5EF4-FFF2-40B4-BE49-F238E27FC236}">
                <a16:creationId xmlns:a16="http://schemas.microsoft.com/office/drawing/2014/main" id="{DCD3F51F-E0F2-41F0-9EAD-111C87DFF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B58DE-1BFC-4998-ACCE-45BD652151BF}"/>
              </a:ext>
            </a:extLst>
          </p:cNvPr>
          <p:cNvSpPr>
            <a:spLocks noGrp="1"/>
          </p:cNvSpPr>
          <p:nvPr>
            <p:ph type="title"/>
          </p:nvPr>
        </p:nvSpPr>
        <p:spPr>
          <a:xfrm>
            <a:off x="6119732" y="1290025"/>
            <a:ext cx="5291327" cy="1188720"/>
          </a:xfrm>
          <a:solidFill>
            <a:srgbClr val="FFFFFF"/>
          </a:solidFill>
          <a:ln>
            <a:solidFill>
              <a:srgbClr val="404040"/>
            </a:solidFill>
          </a:ln>
        </p:spPr>
        <p:txBody>
          <a:bodyPr>
            <a:normAutofit/>
          </a:bodyPr>
          <a:lstStyle/>
          <a:p>
            <a:r>
              <a:rPr lang="en-US"/>
              <a:t>How to Respond: RUN</a:t>
            </a:r>
          </a:p>
        </p:txBody>
      </p:sp>
      <p:pic>
        <p:nvPicPr>
          <p:cNvPr id="9" name="Picture 8">
            <a:extLst>
              <a:ext uri="{FF2B5EF4-FFF2-40B4-BE49-F238E27FC236}">
                <a16:creationId xmlns:a16="http://schemas.microsoft.com/office/drawing/2014/main" id="{BA6E1266-42B4-4731-9A66-6E6CC7F3A87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21733" y="428003"/>
            <a:ext cx="4671595" cy="2627772"/>
          </a:xfrm>
          <a:prstGeom prst="rect">
            <a:avLst/>
          </a:prstGeom>
        </p:spPr>
      </p:pic>
      <p:sp>
        <p:nvSpPr>
          <p:cNvPr id="3" name="Content Placeholder 2">
            <a:extLst>
              <a:ext uri="{FF2B5EF4-FFF2-40B4-BE49-F238E27FC236}">
                <a16:creationId xmlns:a16="http://schemas.microsoft.com/office/drawing/2014/main" id="{79AFE921-7636-433C-8188-FEBCD92B4AEA}"/>
              </a:ext>
            </a:extLst>
          </p:cNvPr>
          <p:cNvSpPr>
            <a:spLocks noGrp="1"/>
          </p:cNvSpPr>
          <p:nvPr>
            <p:ph idx="1"/>
          </p:nvPr>
        </p:nvSpPr>
        <p:spPr>
          <a:xfrm>
            <a:off x="6119732" y="2858703"/>
            <a:ext cx="5285791" cy="3042547"/>
          </a:xfrm>
        </p:spPr>
        <p:txBody>
          <a:bodyPr>
            <a:normAutofit/>
          </a:bodyPr>
          <a:lstStyle/>
          <a:p>
            <a:pPr lvl="1">
              <a:lnSpc>
                <a:spcPct val="90000"/>
              </a:lnSpc>
            </a:pPr>
            <a:r>
              <a:rPr lang="en-US" altLang="en-US" dirty="0">
                <a:solidFill>
                  <a:srgbClr val="FFFFFF"/>
                </a:solidFill>
              </a:rPr>
              <a:t>Have an escape route and plan in mind.</a:t>
            </a:r>
          </a:p>
          <a:p>
            <a:pPr lvl="1">
              <a:lnSpc>
                <a:spcPct val="90000"/>
              </a:lnSpc>
            </a:pPr>
            <a:r>
              <a:rPr lang="en-US" dirty="0">
                <a:solidFill>
                  <a:srgbClr val="FFFFFF"/>
                </a:solidFill>
              </a:rPr>
              <a:t>Visualize possible escape routes, including physically accessible routes for students and staff with disabilities and others with access and functional needs; </a:t>
            </a:r>
            <a:endParaRPr lang="en-US" altLang="en-US" dirty="0">
              <a:solidFill>
                <a:srgbClr val="FFFFFF"/>
              </a:solidFill>
            </a:endParaRPr>
          </a:p>
          <a:p>
            <a:pPr lvl="1">
              <a:lnSpc>
                <a:spcPct val="90000"/>
              </a:lnSpc>
            </a:pPr>
            <a:r>
              <a:rPr lang="en-US" altLang="en-US" dirty="0">
                <a:solidFill>
                  <a:srgbClr val="FFFFFF"/>
                </a:solidFill>
              </a:rPr>
              <a:t>Leave your belongings behind.</a:t>
            </a:r>
          </a:p>
          <a:p>
            <a:pPr lvl="1">
              <a:lnSpc>
                <a:spcPct val="90000"/>
              </a:lnSpc>
            </a:pPr>
            <a:r>
              <a:rPr lang="en-US" altLang="en-US" dirty="0">
                <a:solidFill>
                  <a:srgbClr val="FFFFFF"/>
                </a:solidFill>
              </a:rPr>
              <a:t>Help others escape, if possible.</a:t>
            </a:r>
          </a:p>
          <a:p>
            <a:pPr lvl="1">
              <a:lnSpc>
                <a:spcPct val="90000"/>
              </a:lnSpc>
            </a:pPr>
            <a:r>
              <a:rPr lang="en-US" altLang="en-US" dirty="0">
                <a:solidFill>
                  <a:srgbClr val="FFFFFF"/>
                </a:solidFill>
              </a:rPr>
              <a:t>Evacuate regardless of others. </a:t>
            </a:r>
          </a:p>
          <a:p>
            <a:pPr lvl="1">
              <a:lnSpc>
                <a:spcPct val="90000"/>
              </a:lnSpc>
            </a:pPr>
            <a:r>
              <a:rPr lang="en-US" altLang="en-US" dirty="0">
                <a:solidFill>
                  <a:srgbClr val="FFFFFF"/>
                </a:solidFill>
              </a:rPr>
              <a:t>Warn/prevent individuals from entering.</a:t>
            </a:r>
          </a:p>
          <a:p>
            <a:pPr lvl="1">
              <a:lnSpc>
                <a:spcPct val="90000"/>
              </a:lnSpc>
            </a:pPr>
            <a:r>
              <a:rPr lang="en-US" dirty="0">
                <a:solidFill>
                  <a:srgbClr val="FFFFFF"/>
                </a:solidFill>
              </a:rPr>
              <a:t>Avoid escalators and elevators; </a:t>
            </a:r>
          </a:p>
          <a:p>
            <a:pPr>
              <a:lnSpc>
                <a:spcPct val="90000"/>
              </a:lnSpc>
            </a:pPr>
            <a:endParaRPr lang="en-US" dirty="0">
              <a:solidFill>
                <a:srgbClr val="FFFFFF"/>
              </a:solidFill>
            </a:endParaRPr>
          </a:p>
        </p:txBody>
      </p:sp>
    </p:spTree>
    <p:extLst>
      <p:ext uri="{BB962C8B-B14F-4D97-AF65-F5344CB8AC3E}">
        <p14:creationId xmlns:p14="http://schemas.microsoft.com/office/powerpoint/2010/main" val="309808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Open door with keys in the lock.">
            <a:extLst>
              <a:ext uri="{FF2B5EF4-FFF2-40B4-BE49-F238E27FC236}">
                <a16:creationId xmlns:a16="http://schemas.microsoft.com/office/drawing/2014/main" id="{910344E0-0423-4C74-9D29-F791DC71A985}"/>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17482" b="4159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A83D60-DB08-4A8B-BCD7-7881E90A66CD}"/>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How to Respond: HIDE</a:t>
            </a:r>
          </a:p>
        </p:txBody>
      </p:sp>
      <p:sp>
        <p:nvSpPr>
          <p:cNvPr id="3" name="Content Placeholder 2">
            <a:extLst>
              <a:ext uri="{FF2B5EF4-FFF2-40B4-BE49-F238E27FC236}">
                <a16:creationId xmlns:a16="http://schemas.microsoft.com/office/drawing/2014/main" id="{E97FB646-9028-4DFB-8328-D9B5C34EDB66}"/>
              </a:ext>
            </a:extLst>
          </p:cNvPr>
          <p:cNvSpPr>
            <a:spLocks noGrp="1"/>
          </p:cNvSpPr>
          <p:nvPr>
            <p:ph idx="1"/>
          </p:nvPr>
        </p:nvSpPr>
        <p:spPr>
          <a:xfrm>
            <a:off x="2231136" y="2638044"/>
            <a:ext cx="7729728" cy="3101983"/>
          </a:xfrm>
        </p:spPr>
        <p:txBody>
          <a:bodyPr>
            <a:normAutofit/>
          </a:bodyPr>
          <a:lstStyle/>
          <a:p>
            <a:pPr lvl="1">
              <a:buFont typeface="Wingdings" panose="05000000000000000000" pitchFamily="2" charset="2"/>
              <a:buNone/>
            </a:pPr>
            <a:r>
              <a:rPr lang="en-US"/>
              <a:t>If running is not a safe option, hide in as safe a place as possible. Hide in a location where the walls might be thicker and have fewer windows. </a:t>
            </a:r>
          </a:p>
          <a:p>
            <a:pPr lvl="1">
              <a:buNone/>
            </a:pPr>
            <a:r>
              <a:rPr lang="en-US" altLang="en-US"/>
              <a:t>Your hiding spot should:</a:t>
            </a:r>
          </a:p>
          <a:p>
            <a:pPr lvl="1"/>
            <a:r>
              <a:rPr lang="en-US" altLang="en-US"/>
              <a:t>Be out of the active shooter’s view.        </a:t>
            </a:r>
          </a:p>
          <a:p>
            <a:pPr lvl="1"/>
            <a:r>
              <a:rPr lang="en-US" altLang="en-US"/>
              <a:t>Provide protection if shots are fired.</a:t>
            </a:r>
          </a:p>
          <a:p>
            <a:pPr lvl="1"/>
            <a:r>
              <a:rPr lang="en-US" altLang="en-US"/>
              <a:t>Not restrict options for movement.</a:t>
            </a:r>
          </a:p>
          <a:p>
            <a:pPr marL="0" indent="0">
              <a:buNone/>
            </a:pPr>
            <a:endParaRPr lang="en-US"/>
          </a:p>
        </p:txBody>
      </p:sp>
    </p:spTree>
    <p:extLst>
      <p:ext uri="{BB962C8B-B14F-4D97-AF65-F5344CB8AC3E}">
        <p14:creationId xmlns:p14="http://schemas.microsoft.com/office/powerpoint/2010/main" val="22878114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BAB8C-3C8E-467F-8F40-6E232CBFD53B}"/>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How to Respond: FIGHT</a:t>
            </a:r>
          </a:p>
        </p:txBody>
      </p:sp>
      <p:sp>
        <p:nvSpPr>
          <p:cNvPr id="3" name="Content Placeholder 2">
            <a:extLst>
              <a:ext uri="{FF2B5EF4-FFF2-40B4-BE49-F238E27FC236}">
                <a16:creationId xmlns:a16="http://schemas.microsoft.com/office/drawing/2014/main" id="{143B25C0-2BF0-4E8D-9A7F-C308CD9156FA}"/>
              </a:ext>
            </a:extLst>
          </p:cNvPr>
          <p:cNvSpPr>
            <a:spLocks noGrp="1"/>
          </p:cNvSpPr>
          <p:nvPr>
            <p:ph idx="1"/>
          </p:nvPr>
        </p:nvSpPr>
        <p:spPr>
          <a:xfrm>
            <a:off x="643468" y="2638044"/>
            <a:ext cx="3363974" cy="3415622"/>
          </a:xfrm>
        </p:spPr>
        <p:txBody>
          <a:bodyPr>
            <a:normAutofit/>
          </a:bodyPr>
          <a:lstStyle/>
          <a:p>
            <a:pPr lvl="1">
              <a:buFont typeface="Wingdings" panose="05000000000000000000" pitchFamily="2" charset="2"/>
              <a:buNone/>
            </a:pPr>
            <a:r>
              <a:rPr lang="en-US" altLang="en-US">
                <a:solidFill>
                  <a:schemeClr val="bg1"/>
                </a:solidFill>
              </a:rPr>
              <a:t>As an absolute last resort:</a:t>
            </a:r>
          </a:p>
          <a:p>
            <a:pPr lvl="1"/>
            <a:r>
              <a:rPr lang="en-US" altLang="en-US">
                <a:solidFill>
                  <a:schemeClr val="bg1"/>
                </a:solidFill>
              </a:rPr>
              <a:t>Act as aggressively as possible.</a:t>
            </a:r>
          </a:p>
          <a:p>
            <a:pPr lvl="1"/>
            <a:r>
              <a:rPr lang="en-US" altLang="en-US">
                <a:solidFill>
                  <a:schemeClr val="bg1"/>
                </a:solidFill>
              </a:rPr>
              <a:t>Throw items and use improvised weapons.</a:t>
            </a:r>
          </a:p>
          <a:p>
            <a:pPr lvl="1"/>
            <a:r>
              <a:rPr lang="en-US" altLang="en-US">
                <a:solidFill>
                  <a:schemeClr val="bg1"/>
                </a:solidFill>
              </a:rPr>
              <a:t>Work together to incapacitate the shooter.</a:t>
            </a:r>
          </a:p>
          <a:p>
            <a:pPr lvl="1"/>
            <a:r>
              <a:rPr lang="en-US" altLang="en-US">
                <a:solidFill>
                  <a:schemeClr val="bg1"/>
                </a:solidFill>
              </a:rPr>
              <a:t>Commit to your actions.</a:t>
            </a:r>
          </a:p>
          <a:p>
            <a:endParaRPr lang="en-US" dirty="0">
              <a:solidFill>
                <a:schemeClr val="bg1"/>
              </a:solidFill>
            </a:endParaRPr>
          </a:p>
        </p:txBody>
      </p:sp>
      <p:pic>
        <p:nvPicPr>
          <p:cNvPr id="4" name="Picture 6" descr="Man throwing a briefcase">
            <a:extLst>
              <a:ext uri="{FF2B5EF4-FFF2-40B4-BE49-F238E27FC236}">
                <a16:creationId xmlns:a16="http://schemas.microsoft.com/office/drawing/2014/main" id="{9AEA487C-1098-4BE1-A75F-8D634CB32099}"/>
              </a:ext>
            </a:extLst>
          </p:cNvPr>
          <p:cNvPicPr>
            <a:picLocks noChangeAspect="1" noChangeArrowheads="1"/>
          </p:cNvPicPr>
          <p:nvPr/>
        </p:nvPicPr>
        <p:blipFill rotWithShape="1">
          <a:blip r:embed="rId3"/>
          <a:srcRect l="8811" t="4987" r="8811" b="29863"/>
          <a:stretch/>
        </p:blipFill>
        <p:spPr bwMode="auto">
          <a:xfrm>
            <a:off x="6456399" y="643467"/>
            <a:ext cx="3933496"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0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978</Words>
  <Application>Microsoft Office PowerPoint</Application>
  <PresentationFormat>Widescreen</PresentationFormat>
  <Paragraphs>125</Paragraphs>
  <Slides>17</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 MT</vt:lpstr>
      <vt:lpstr>Wingdings</vt:lpstr>
      <vt:lpstr>Parcel</vt:lpstr>
      <vt:lpstr>MidAmerica Nazarene University  </vt:lpstr>
      <vt:lpstr>Active Shooter Training MNU Campus Safety Department’s Goal &amp; Commitment</vt:lpstr>
      <vt:lpstr>Active Shooter Training</vt:lpstr>
      <vt:lpstr>Active Shooter Video- click to play</vt:lpstr>
      <vt:lpstr>HOW TO RESPOND When an Active Shooter is in your vicinity Quickly determine the most reasonable way to protect your own life.  </vt:lpstr>
      <vt:lpstr>How to Respond</vt:lpstr>
      <vt:lpstr>How to Respond: RUN</vt:lpstr>
      <vt:lpstr>How to Respond: HIDE</vt:lpstr>
      <vt:lpstr>How to Respond: FIGHT</vt:lpstr>
      <vt:lpstr>CALL 911 WHEN SAFE TO DO SO !</vt:lpstr>
      <vt:lpstr>Law Enforcement’s Role when They Respond</vt:lpstr>
      <vt:lpstr>MNU Rave Campus Alert System</vt:lpstr>
      <vt:lpstr>ALERT &amp; REPORT</vt:lpstr>
      <vt:lpstr>Contact Names and Numbers </vt:lpstr>
      <vt:lpstr>Contact Names and Numbers</vt:lpstr>
      <vt:lpstr>Reporting Crimes &amp; Information Anonymously</vt:lpstr>
      <vt:lpstr>Crime &amp; Incident Reporting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MidAmerica Nazarene University  </dc:title>
  <dc:creator>Richard Pacheco</dc:creator>
  <cp:lastModifiedBy>Richard Pacheco</cp:lastModifiedBy>
  <cp:revision>3</cp:revision>
  <dcterms:created xsi:type="dcterms:W3CDTF">2019-02-01T18:05:57Z</dcterms:created>
  <dcterms:modified xsi:type="dcterms:W3CDTF">2019-02-11T19:33:23Z</dcterms:modified>
</cp:coreProperties>
</file>